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47" r:id="rId2"/>
    <p:sldId id="307" r:id="rId3"/>
    <p:sldId id="308" r:id="rId4"/>
    <p:sldId id="309" r:id="rId5"/>
    <p:sldId id="310" r:id="rId6"/>
    <p:sldId id="319" r:id="rId7"/>
    <p:sldId id="311" r:id="rId8"/>
    <p:sldId id="316" r:id="rId9"/>
    <p:sldId id="314" r:id="rId10"/>
    <p:sldId id="313" r:id="rId11"/>
    <p:sldId id="317" r:id="rId12"/>
    <p:sldId id="318" r:id="rId13"/>
    <p:sldId id="320" r:id="rId14"/>
    <p:sldId id="369" r:id="rId15"/>
    <p:sldId id="323" r:id="rId16"/>
    <p:sldId id="324" r:id="rId17"/>
    <p:sldId id="325" r:id="rId18"/>
    <p:sldId id="321" r:id="rId19"/>
    <p:sldId id="322" r:id="rId20"/>
    <p:sldId id="326" r:id="rId21"/>
    <p:sldId id="327" r:id="rId22"/>
    <p:sldId id="328" r:id="rId23"/>
    <p:sldId id="329" r:id="rId24"/>
    <p:sldId id="330" r:id="rId25"/>
    <p:sldId id="331" r:id="rId26"/>
    <p:sldId id="332" r:id="rId27"/>
    <p:sldId id="333" r:id="rId28"/>
    <p:sldId id="344" r:id="rId29"/>
    <p:sldId id="335" r:id="rId30"/>
    <p:sldId id="345" r:id="rId31"/>
    <p:sldId id="337" r:id="rId32"/>
    <p:sldId id="338" r:id="rId33"/>
    <p:sldId id="339" r:id="rId34"/>
    <p:sldId id="357" r:id="rId35"/>
    <p:sldId id="340" r:id="rId36"/>
    <p:sldId id="341" r:id="rId37"/>
    <p:sldId id="342" r:id="rId38"/>
    <p:sldId id="351" r:id="rId39"/>
    <p:sldId id="362" r:id="rId40"/>
    <p:sldId id="353" r:id="rId41"/>
    <p:sldId id="365" r:id="rId42"/>
    <p:sldId id="394" r:id="rId43"/>
    <p:sldId id="356" r:id="rId44"/>
    <p:sldId id="359" r:id="rId45"/>
    <p:sldId id="354" r:id="rId46"/>
    <p:sldId id="358" r:id="rId47"/>
    <p:sldId id="360" r:id="rId48"/>
    <p:sldId id="361" r:id="rId49"/>
    <p:sldId id="363" r:id="rId50"/>
    <p:sldId id="364" r:id="rId51"/>
    <p:sldId id="390" r:id="rId52"/>
    <p:sldId id="391" r:id="rId53"/>
    <p:sldId id="392" r:id="rId54"/>
    <p:sldId id="393" r:id="rId55"/>
    <p:sldId id="396" r:id="rId56"/>
    <p:sldId id="395" r:id="rId57"/>
    <p:sldId id="349" r:id="rId58"/>
    <p:sldId id="350" r:id="rId59"/>
    <p:sldId id="370" r:id="rId60"/>
    <p:sldId id="371" r:id="rId61"/>
    <p:sldId id="372" r:id="rId62"/>
    <p:sldId id="373" r:id="rId63"/>
    <p:sldId id="374" r:id="rId64"/>
    <p:sldId id="375" r:id="rId65"/>
    <p:sldId id="376" r:id="rId66"/>
    <p:sldId id="377" r:id="rId67"/>
    <p:sldId id="378" r:id="rId68"/>
    <p:sldId id="382" r:id="rId69"/>
    <p:sldId id="383" r:id="rId70"/>
    <p:sldId id="380" r:id="rId71"/>
    <p:sldId id="381" r:id="rId72"/>
    <p:sldId id="384" r:id="rId73"/>
    <p:sldId id="385" r:id="rId74"/>
    <p:sldId id="386" r:id="rId75"/>
    <p:sldId id="387" r:id="rId76"/>
    <p:sldId id="388" r:id="rId77"/>
    <p:sldId id="389" r:id="rId78"/>
    <p:sldId id="398" r:id="rId79"/>
    <p:sldId id="397" r:id="rId80"/>
    <p:sldId id="401" r:id="rId81"/>
    <p:sldId id="399" r:id="rId82"/>
    <p:sldId id="400" r:id="rId83"/>
    <p:sldId id="40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95" autoAdjust="0"/>
    <p:restoredTop sz="89864" autoAdjust="0"/>
  </p:normalViewPr>
  <p:slideViewPr>
    <p:cSldViewPr>
      <p:cViewPr varScale="1">
        <p:scale>
          <a:sx n="79" d="100"/>
          <a:sy n="79" d="100"/>
        </p:scale>
        <p:origin x="732" y="39"/>
      </p:cViewPr>
      <p:guideLst>
        <p:guide orient="horz" pos="2160"/>
        <p:guide pos="3840"/>
      </p:guideLst>
    </p:cSldViewPr>
  </p:slideViewPr>
  <p:outlineViewPr>
    <p:cViewPr>
      <p:scale>
        <a:sx n="33" d="100"/>
        <a:sy n="33" d="100"/>
      </p:scale>
      <p:origin x="0" y="-4791"/>
    </p:cViewPr>
  </p:outlineViewPr>
  <p:notesTextViewPr>
    <p:cViewPr>
      <p:scale>
        <a:sx n="100" d="100"/>
        <a:sy n="100" d="100"/>
      </p:scale>
      <p:origin x="0" y="-240"/>
    </p:cViewPr>
  </p:notesTextViewPr>
  <p:notesViewPr>
    <p:cSldViewPr>
      <p:cViewPr varScale="1">
        <p:scale>
          <a:sx n="66" d="100"/>
          <a:sy n="66" d="100"/>
        </p:scale>
        <p:origin x="3267"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303F8-DBEC-4414-A0EC-32268B01A7FB}"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D3A7C-0B19-4A2D-8895-225FEA1D93B4}" type="slidenum">
              <a:rPr lang="en-US" smtClean="0"/>
              <a:t>‹#›</a:t>
            </a:fld>
            <a:endParaRPr lang="en-US"/>
          </a:p>
        </p:txBody>
      </p:sp>
    </p:spTree>
    <p:extLst>
      <p:ext uri="{BB962C8B-B14F-4D97-AF65-F5344CB8AC3E}">
        <p14:creationId xmlns:p14="http://schemas.microsoft.com/office/powerpoint/2010/main" val="306244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General genes for invasion</a:t>
            </a:r>
            <a:r>
              <a:rPr lang="en-US" b="1" baseline="0" smtClean="0"/>
              <a:t> and metastasis - </a:t>
            </a:r>
            <a:r>
              <a:rPr lang="en-US" b="1" smtClean="0"/>
              <a:t>27 gene</a:t>
            </a:r>
          </a:p>
          <a:p>
            <a:r>
              <a:rPr lang="en-US" smtClean="0"/>
              <a:t>MMP1	MMP2 	MMP3 	MMP7 	MMP9 	MMP10 	MMP11 	MMP12 	MMP13 	MMP14 </a:t>
            </a:r>
          </a:p>
          <a:p>
            <a:r>
              <a:rPr lang="en-US" smtClean="0"/>
              <a:t>MMP15	MMP16	MMP17 	MMP19 	MMP21 	MMP23B 	MMP24 	MMP25 	MMP26 	MMP27 </a:t>
            </a:r>
          </a:p>
          <a:p>
            <a:r>
              <a:rPr lang="en-US" smtClean="0"/>
              <a:t>MMP28	ITGB3	ITGAV 	PTK2 	CDH1 	SPARC 	WFDC2</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a:t>
            </a:fld>
            <a:endParaRPr lang="en-US"/>
          </a:p>
        </p:txBody>
      </p:sp>
    </p:spTree>
    <p:extLst>
      <p:ext uri="{BB962C8B-B14F-4D97-AF65-F5344CB8AC3E}">
        <p14:creationId xmlns:p14="http://schemas.microsoft.com/office/powerpoint/2010/main" val="348554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a:t>
            </a:r>
            <a:r>
              <a:rPr lang="en-US" smtClean="0">
                <a:effectLst/>
              </a:rPr>
              <a:t> </a:t>
            </a:r>
          </a:p>
          <a:p>
            <a:r>
              <a:rPr lang="en-US" smtClean="0">
                <a:effectLst/>
              </a:rPr>
              <a:t>stage 	2 	0.42 	0.2093 	0.486 	</a:t>
            </a:r>
            <a:r>
              <a:rPr lang="en-US" b="1" smtClean="0">
                <a:effectLst/>
              </a:rPr>
              <a:t>0.617 </a:t>
            </a:r>
          </a:p>
          <a:p>
            <a:r>
              <a:rPr lang="en-US" smtClean="0">
                <a:effectLst/>
              </a:rPr>
              <a:t>Residuals 	77 	33.18 	0.4308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11</a:t>
            </a:fld>
            <a:endParaRPr lang="en-US"/>
          </a:p>
        </p:txBody>
      </p:sp>
    </p:spTree>
    <p:extLst>
      <p:ext uri="{BB962C8B-B14F-4D97-AF65-F5344CB8AC3E}">
        <p14:creationId xmlns:p14="http://schemas.microsoft.com/office/powerpoint/2010/main" val="36511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Welch Two Sample t-test </a:t>
            </a:r>
          </a:p>
          <a:p>
            <a:r>
              <a:rPr lang="en-US" smtClean="0">
                <a:effectLst/>
              </a:rPr>
              <a:t>data: uvm.metscore.stage.early$met_score and uvm.metscore.stage.late$met_score </a:t>
            </a:r>
          </a:p>
          <a:p>
            <a:r>
              <a:rPr lang="en-US" smtClean="0">
                <a:effectLst/>
              </a:rPr>
              <a:t>t = -0.41251, df = 77.99, </a:t>
            </a:r>
            <a:r>
              <a:rPr lang="en-US" b="1" smtClean="0">
                <a:effectLst/>
              </a:rPr>
              <a:t>p-value = 0.6811 </a:t>
            </a:r>
          </a:p>
          <a:p>
            <a:r>
              <a:rPr lang="en-US" smtClean="0">
                <a:effectLst/>
              </a:rPr>
              <a:t>alternative hypothesis: true difference in means is not equal to 0 </a:t>
            </a:r>
          </a:p>
          <a:p>
            <a:r>
              <a:rPr lang="en-US" smtClean="0">
                <a:effectLst/>
              </a:rPr>
              <a:t>95 percent confidence interval: -0.3473651 0.2281232 </a:t>
            </a:r>
          </a:p>
          <a:p>
            <a:r>
              <a:rPr lang="en-US" smtClean="0">
                <a:effectLst/>
              </a:rPr>
              <a:t>sample estimates: </a:t>
            </a:r>
          </a:p>
          <a:p>
            <a:r>
              <a:rPr lang="en-US" smtClean="0">
                <a:effectLst/>
              </a:rPr>
              <a:t>mean of x mean of y </a:t>
            </a:r>
          </a:p>
          <a:p>
            <a:r>
              <a:rPr lang="en-US" smtClean="0">
                <a:effectLst/>
              </a:rPr>
              <a:t>7.037893 7.097514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12</a:t>
            </a:fld>
            <a:endParaRPr lang="en-US"/>
          </a:p>
        </p:txBody>
      </p:sp>
    </p:spTree>
    <p:extLst>
      <p:ext uri="{BB962C8B-B14F-4D97-AF65-F5344CB8AC3E}">
        <p14:creationId xmlns:p14="http://schemas.microsoft.com/office/powerpoint/2010/main" val="70101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13</a:t>
            </a:fld>
            <a:endParaRPr lang="en-US"/>
          </a:p>
        </p:txBody>
      </p:sp>
    </p:spTree>
    <p:extLst>
      <p:ext uri="{BB962C8B-B14F-4D97-AF65-F5344CB8AC3E}">
        <p14:creationId xmlns:p14="http://schemas.microsoft.com/office/powerpoint/2010/main" val="3536899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14</a:t>
            </a:fld>
            <a:endParaRPr lang="en-US"/>
          </a:p>
        </p:txBody>
      </p:sp>
    </p:spTree>
    <p:extLst>
      <p:ext uri="{BB962C8B-B14F-4D97-AF65-F5344CB8AC3E}">
        <p14:creationId xmlns:p14="http://schemas.microsoft.com/office/powerpoint/2010/main" val="4143930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15</a:t>
            </a:fld>
            <a:endParaRPr lang="en-US"/>
          </a:p>
        </p:txBody>
      </p:sp>
    </p:spTree>
    <p:extLst>
      <p:ext uri="{BB962C8B-B14F-4D97-AF65-F5344CB8AC3E}">
        <p14:creationId xmlns:p14="http://schemas.microsoft.com/office/powerpoint/2010/main" val="55081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16</a:t>
            </a:fld>
            <a:endParaRPr lang="en-US"/>
          </a:p>
        </p:txBody>
      </p:sp>
    </p:spTree>
    <p:extLst>
      <p:ext uri="{BB962C8B-B14F-4D97-AF65-F5344CB8AC3E}">
        <p14:creationId xmlns:p14="http://schemas.microsoft.com/office/powerpoint/2010/main" val="642759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17</a:t>
            </a:fld>
            <a:endParaRPr lang="en-US"/>
          </a:p>
        </p:txBody>
      </p:sp>
    </p:spTree>
    <p:extLst>
      <p:ext uri="{BB962C8B-B14F-4D97-AF65-F5344CB8AC3E}">
        <p14:creationId xmlns:p14="http://schemas.microsoft.com/office/powerpoint/2010/main" val="1888150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014D3A7C-0B19-4A2D-8895-225FEA1D93B4}" type="slidenum">
              <a:rPr lang="en-US" smtClean="0"/>
              <a:t>19</a:t>
            </a:fld>
            <a:endParaRPr lang="en-US"/>
          </a:p>
        </p:txBody>
      </p:sp>
    </p:spTree>
    <p:extLst>
      <p:ext uri="{BB962C8B-B14F-4D97-AF65-F5344CB8AC3E}">
        <p14:creationId xmlns:p14="http://schemas.microsoft.com/office/powerpoint/2010/main" val="352943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Welch Two Sample t-test </a:t>
            </a:r>
          </a:p>
          <a:p>
            <a:r>
              <a:rPr lang="en-US" smtClean="0">
                <a:effectLst/>
              </a:rPr>
              <a:t>data: tp.skcm.metscore$metscore and tm.skcm.metscore$metscore </a:t>
            </a:r>
          </a:p>
          <a:p>
            <a:r>
              <a:rPr lang="en-US" smtClean="0">
                <a:effectLst/>
              </a:rPr>
              <a:t>t = -13.865, df = 166.12, </a:t>
            </a:r>
            <a:r>
              <a:rPr lang="en-US" b="1" smtClean="0">
                <a:effectLst/>
              </a:rPr>
              <a:t>p-value &lt; 2.2e-16 </a:t>
            </a:r>
          </a:p>
          <a:p>
            <a:r>
              <a:rPr lang="en-US" smtClean="0">
                <a:effectLst/>
              </a:rPr>
              <a:t>alternative hypothesis: true difference in means is not equal to 0 </a:t>
            </a:r>
          </a:p>
          <a:p>
            <a:r>
              <a:rPr lang="en-US" smtClean="0">
                <a:effectLst/>
              </a:rPr>
              <a:t>95 percent confidence interval: -0.2473438 -0.1856824 </a:t>
            </a:r>
          </a:p>
          <a:p>
            <a:r>
              <a:rPr lang="en-US" smtClean="0">
                <a:effectLst/>
              </a:rPr>
              <a:t>sample estimates: </a:t>
            </a:r>
          </a:p>
          <a:p>
            <a:r>
              <a:rPr lang="en-US" smtClean="0">
                <a:effectLst/>
              </a:rPr>
              <a:t>mean of x mean of y </a:t>
            </a:r>
          </a:p>
          <a:p>
            <a:r>
              <a:rPr lang="en-US" smtClean="0">
                <a:effectLst/>
              </a:rPr>
              <a:t>1.037300 1.253814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20</a:t>
            </a:fld>
            <a:endParaRPr lang="en-US"/>
          </a:p>
        </p:txBody>
      </p:sp>
    </p:spTree>
    <p:extLst>
      <p:ext uri="{BB962C8B-B14F-4D97-AF65-F5344CB8AC3E}">
        <p14:creationId xmlns:p14="http://schemas.microsoft.com/office/powerpoint/2010/main" val="1101950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21</a:t>
            </a:fld>
            <a:endParaRPr lang="en-US"/>
          </a:p>
        </p:txBody>
      </p:sp>
    </p:spTree>
    <p:extLst>
      <p:ext uri="{BB962C8B-B14F-4D97-AF65-F5344CB8AC3E}">
        <p14:creationId xmlns:p14="http://schemas.microsoft.com/office/powerpoint/2010/main" val="351342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a:t>
            </a:fld>
            <a:endParaRPr lang="en-US"/>
          </a:p>
        </p:txBody>
      </p:sp>
    </p:spTree>
    <p:extLst>
      <p:ext uri="{BB962C8B-B14F-4D97-AF65-F5344CB8AC3E}">
        <p14:creationId xmlns:p14="http://schemas.microsoft.com/office/powerpoint/2010/main" val="3730876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ANOVA</a:t>
            </a:r>
          </a:p>
          <a:p>
            <a:r>
              <a:rPr lang="en-US" smtClean="0">
                <a:effectLst/>
              </a:rPr>
              <a:t>	Df 	Sum Sq 	Mean Sq 	F value 	</a:t>
            </a:r>
            <a:r>
              <a:rPr lang="en-US" b="1" smtClean="0">
                <a:effectLst/>
              </a:rPr>
              <a:t>Pr(&gt;F) </a:t>
            </a:r>
          </a:p>
          <a:p>
            <a:r>
              <a:rPr lang="en-US" smtClean="0">
                <a:effectLst/>
              </a:rPr>
              <a:t>stage 	3 	0.0559 	0.01863 	0.933 	</a:t>
            </a:r>
            <a:r>
              <a:rPr lang="en-US" b="1" smtClean="0">
                <a:effectLst/>
              </a:rPr>
              <a:t>0.428 </a:t>
            </a:r>
          </a:p>
          <a:p>
            <a:r>
              <a:rPr lang="en-US" smtClean="0">
                <a:effectLst/>
              </a:rPr>
              <a:t>Residuals 	94 	1.8771 	0.01997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22</a:t>
            </a:fld>
            <a:endParaRPr lang="en-US"/>
          </a:p>
        </p:txBody>
      </p:sp>
    </p:spTree>
    <p:extLst>
      <p:ext uri="{BB962C8B-B14F-4D97-AF65-F5344CB8AC3E}">
        <p14:creationId xmlns:p14="http://schemas.microsoft.com/office/powerpoint/2010/main" val="1813633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ANOVA</a:t>
            </a:r>
          </a:p>
          <a:p>
            <a:r>
              <a:rPr lang="en-US" smtClean="0">
                <a:effectLst/>
              </a:rPr>
              <a:t>	Df 	Sum Sq 	Mean Sq 	F value 	</a:t>
            </a:r>
            <a:r>
              <a:rPr lang="en-US" b="1" smtClean="0">
                <a:effectLst/>
              </a:rPr>
              <a:t>Pr(&gt;F)</a:t>
            </a:r>
            <a:r>
              <a:rPr lang="en-US" smtClean="0">
                <a:effectLst/>
              </a:rPr>
              <a:t> </a:t>
            </a:r>
          </a:p>
          <a:p>
            <a:r>
              <a:rPr lang="en-US" smtClean="0">
                <a:effectLst/>
              </a:rPr>
              <a:t>stage 	3 	0.091 	0.03017 	1.493 	</a:t>
            </a:r>
            <a:r>
              <a:rPr lang="en-US" b="1" smtClean="0">
                <a:effectLst/>
              </a:rPr>
              <a:t>0.216 </a:t>
            </a:r>
          </a:p>
          <a:p>
            <a:r>
              <a:rPr lang="en-US" smtClean="0">
                <a:effectLst/>
              </a:rPr>
              <a:t>Residuals 	305 	6.162 	0.02021 </a:t>
            </a:r>
          </a:p>
          <a:p>
            <a:endParaRPr lang="en-US" smtClean="0">
              <a:effectLst/>
            </a:endParaRPr>
          </a:p>
          <a:p>
            <a:r>
              <a:rPr lang="en-US" smtClean="0"/>
              <a:t>Stage 1</a:t>
            </a:r>
            <a:r>
              <a:rPr lang="en-US" baseline="0" smtClean="0"/>
              <a:t> , starting to dessiminate, stage 2 it’s been a while since dessiminated, stage4 been a long time alredy</a:t>
            </a:r>
          </a:p>
          <a:p>
            <a:r>
              <a:rPr lang="en-US" baseline="0" smtClean="0"/>
              <a:t>Already metastasized so makes sense the potential went down</a:t>
            </a:r>
            <a:endParaRPr lang="en-US" smtClean="0"/>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23</a:t>
            </a:fld>
            <a:endParaRPr lang="en-US"/>
          </a:p>
        </p:txBody>
      </p:sp>
    </p:spTree>
    <p:extLst>
      <p:ext uri="{BB962C8B-B14F-4D97-AF65-F5344CB8AC3E}">
        <p14:creationId xmlns:p14="http://schemas.microsoft.com/office/powerpoint/2010/main" val="13166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TP</a:t>
            </a:r>
          </a:p>
          <a:p>
            <a:r>
              <a:rPr lang="en-US" smtClean="0">
                <a:effectLst/>
              </a:rPr>
              <a:t>Welch Two Sample t-test </a:t>
            </a:r>
          </a:p>
          <a:p>
            <a:r>
              <a:rPr lang="en-US" smtClean="0">
                <a:effectLst/>
              </a:rPr>
              <a:t>data: tp.skcm.metscore.stage.early$metscore and tp.skcm.metscore.stage.late$metscore </a:t>
            </a:r>
          </a:p>
          <a:p>
            <a:r>
              <a:rPr lang="en-US" smtClean="0">
                <a:effectLst/>
              </a:rPr>
              <a:t>t = -1.234, df = 39.475, </a:t>
            </a:r>
            <a:r>
              <a:rPr lang="en-US" b="1" smtClean="0">
                <a:effectLst/>
              </a:rPr>
              <a:t>p-value = 0.2245 </a:t>
            </a:r>
          </a:p>
          <a:p>
            <a:r>
              <a:rPr lang="en-US" smtClean="0">
                <a:effectLst/>
              </a:rPr>
              <a:t>alternative hypothesis: true difference in means is not equal to 0 </a:t>
            </a:r>
          </a:p>
          <a:p>
            <a:r>
              <a:rPr lang="en-US" smtClean="0">
                <a:effectLst/>
              </a:rPr>
              <a:t>95 percent confidence interval: -0.11892006 0.02877817 </a:t>
            </a:r>
          </a:p>
          <a:p>
            <a:r>
              <a:rPr lang="en-US" smtClean="0">
                <a:effectLst/>
              </a:rPr>
              <a:t>sample estimates: </a:t>
            </a:r>
          </a:p>
          <a:p>
            <a:r>
              <a:rPr lang="en-US" smtClean="0">
                <a:effectLst/>
              </a:rPr>
              <a:t>mean of x mean of y </a:t>
            </a:r>
          </a:p>
          <a:p>
            <a:r>
              <a:rPr lang="en-US" smtClean="0">
                <a:effectLst/>
              </a:rPr>
              <a:t>1.023609 1.068680 </a:t>
            </a:r>
          </a:p>
          <a:p>
            <a:endParaRPr lang="en-US" smtClean="0">
              <a:effectLst/>
            </a:endParaRPr>
          </a:p>
          <a:p>
            <a:r>
              <a:rPr lang="en-US" b="1" smtClean="0">
                <a:effectLst/>
              </a:rPr>
              <a:t>TM</a:t>
            </a:r>
          </a:p>
          <a:p>
            <a:r>
              <a:rPr lang="en-US" smtClean="0">
                <a:effectLst/>
              </a:rPr>
              <a:t>Welch Two Sample t-test </a:t>
            </a:r>
          </a:p>
          <a:p>
            <a:r>
              <a:rPr lang="en-US" smtClean="0">
                <a:effectLst/>
              </a:rPr>
              <a:t>data: tm.skcm.metscore.stage.early$metscore and tm.skcm.metscore.stage.late$metscore </a:t>
            </a:r>
          </a:p>
          <a:p>
            <a:r>
              <a:rPr lang="en-US" smtClean="0">
                <a:effectLst/>
              </a:rPr>
              <a:t>t = 1.4203, df = 302.73, </a:t>
            </a:r>
            <a:r>
              <a:rPr lang="en-US" b="1" smtClean="0">
                <a:effectLst/>
              </a:rPr>
              <a:t>p-value = 0.1565 </a:t>
            </a:r>
          </a:p>
          <a:p>
            <a:r>
              <a:rPr lang="en-US" smtClean="0">
                <a:effectLst/>
              </a:rPr>
              <a:t>alternative hypothesis: true difference in means is not equal to 0 </a:t>
            </a:r>
          </a:p>
          <a:p>
            <a:r>
              <a:rPr lang="en-US" smtClean="0">
                <a:effectLst/>
              </a:rPr>
              <a:t>95 percent confidence interval: -0.008881672 0.054963615 </a:t>
            </a:r>
          </a:p>
          <a:p>
            <a:r>
              <a:rPr lang="en-US" smtClean="0">
                <a:effectLst/>
              </a:rPr>
              <a:t>sample estimates: </a:t>
            </a:r>
          </a:p>
          <a:p>
            <a:r>
              <a:rPr lang="en-US" smtClean="0">
                <a:effectLst/>
              </a:rPr>
              <a:t>mean of x mean of y </a:t>
            </a:r>
          </a:p>
          <a:p>
            <a:r>
              <a:rPr lang="en-US" smtClean="0">
                <a:effectLst/>
              </a:rPr>
              <a:t>1.265079 1.242039 </a:t>
            </a:r>
          </a:p>
          <a:p>
            <a:endParaRPr lang="en-US" b="0" smtClean="0">
              <a:effectLst/>
            </a:endParaRPr>
          </a:p>
          <a:p>
            <a:r>
              <a:rPr lang="en-US" b="0" smtClean="0">
                <a:effectLst/>
              </a:rPr>
              <a:t>Look into why why overlap between score</a:t>
            </a:r>
          </a:p>
          <a:p>
            <a:r>
              <a:rPr lang="en-US" b="0" smtClean="0">
                <a:effectLst/>
              </a:rPr>
              <a:t>Compare, start with quartiles</a:t>
            </a:r>
            <a:r>
              <a:rPr lang="en-US" b="0" baseline="0" smtClean="0">
                <a:effectLst/>
              </a:rPr>
              <a:t> (lower and upper) should be </a:t>
            </a:r>
            <a:endParaRPr lang="en-US" b="0"/>
          </a:p>
        </p:txBody>
      </p:sp>
      <p:sp>
        <p:nvSpPr>
          <p:cNvPr id="4" name="Slide Number Placeholder 3"/>
          <p:cNvSpPr>
            <a:spLocks noGrp="1"/>
          </p:cNvSpPr>
          <p:nvPr>
            <p:ph type="sldNum" sz="quarter" idx="10"/>
          </p:nvPr>
        </p:nvSpPr>
        <p:spPr/>
        <p:txBody>
          <a:bodyPr/>
          <a:lstStyle/>
          <a:p>
            <a:fld id="{014D3A7C-0B19-4A2D-8895-225FEA1D93B4}" type="slidenum">
              <a:rPr lang="en-US" smtClean="0"/>
              <a:t>24</a:t>
            </a:fld>
            <a:endParaRPr lang="en-US"/>
          </a:p>
        </p:txBody>
      </p:sp>
    </p:spTree>
    <p:extLst>
      <p:ext uri="{BB962C8B-B14F-4D97-AF65-F5344CB8AC3E}">
        <p14:creationId xmlns:p14="http://schemas.microsoft.com/office/powerpoint/2010/main" val="1207282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Fisher's Exact Test for Count Data </a:t>
            </a:r>
          </a:p>
          <a:p>
            <a:endParaRPr lang="en-US" smtClean="0">
              <a:effectLst/>
            </a:endParaRPr>
          </a:p>
          <a:p>
            <a:r>
              <a:rPr lang="en-US" smtClean="0">
                <a:effectLst/>
              </a:rPr>
              <a:t>data: earlyLate_hilow </a:t>
            </a:r>
          </a:p>
          <a:p>
            <a:r>
              <a:rPr lang="en-US" b="1" smtClean="0">
                <a:effectLst/>
              </a:rPr>
              <a:t>p-value = 0.0002919 </a:t>
            </a:r>
          </a:p>
          <a:p>
            <a:r>
              <a:rPr lang="en-US" smtClean="0">
                <a:effectLst/>
              </a:rPr>
              <a:t>alternative hypothesis: true odds ratio is not equal to 1 </a:t>
            </a:r>
          </a:p>
          <a:p>
            <a:r>
              <a:rPr lang="en-US" smtClean="0">
                <a:effectLst/>
              </a:rPr>
              <a:t>95 percent confidence interval: 1.612242 6.435686 </a:t>
            </a:r>
          </a:p>
          <a:p>
            <a:r>
              <a:rPr lang="en-US" smtClean="0">
                <a:effectLst/>
              </a:rPr>
              <a:t>sample estimates: </a:t>
            </a:r>
          </a:p>
          <a:p>
            <a:r>
              <a:rPr lang="en-US" b="1" smtClean="0">
                <a:effectLst/>
              </a:rPr>
              <a:t>odds ratio 3.134123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25</a:t>
            </a:fld>
            <a:endParaRPr lang="en-US"/>
          </a:p>
        </p:txBody>
      </p:sp>
    </p:spTree>
    <p:extLst>
      <p:ext uri="{BB962C8B-B14F-4D97-AF65-F5344CB8AC3E}">
        <p14:creationId xmlns:p14="http://schemas.microsoft.com/office/powerpoint/2010/main" val="1576793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ANOVA -</a:t>
            </a:r>
            <a:r>
              <a:rPr lang="en-US" b="1" baseline="0" smtClean="0">
                <a:effectLst/>
              </a:rPr>
              <a:t> </a:t>
            </a:r>
            <a:r>
              <a:rPr lang="en-US" b="1" smtClean="0">
                <a:effectLst/>
              </a:rPr>
              <a:t>Low potential						Pairwise</a:t>
            </a:r>
            <a:r>
              <a:rPr lang="en-US" b="1" baseline="0" smtClean="0">
                <a:effectLst/>
              </a:rPr>
              <a:t> t-test - Low potential</a:t>
            </a:r>
            <a:endParaRPr lang="en-US" b="1"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	Df 	Sum Sq 	Mean Sq 	F value 	</a:t>
            </a:r>
            <a:r>
              <a:rPr lang="en-US" b="1" smtClean="0">
                <a:effectLst/>
              </a:rPr>
              <a:t>Pr(&gt;F)</a:t>
            </a:r>
            <a:r>
              <a:rPr lang="en-US" smtClean="0">
                <a:effectLst/>
              </a:rPr>
              <a:t> 			 	pval 	</a:t>
            </a:r>
            <a:r>
              <a:rPr lang="en-US" b="1" smtClean="0">
                <a:effectLst/>
              </a:rPr>
              <a:t>padj </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stage 	2 	0.0318 	0.015902 	4.049 	</a:t>
            </a:r>
            <a:r>
              <a:rPr lang="en-US" b="1" smtClean="0">
                <a:effectLst/>
              </a:rPr>
              <a:t>0.0247 *</a:t>
            </a:r>
            <a:r>
              <a:rPr lang="en-US" smtClean="0">
                <a:effectLst/>
              </a:rPr>
              <a:t> 		Stage I 	Stage II 	0.0001337137 	</a:t>
            </a:r>
            <a:r>
              <a:rPr lang="en-US" b="1" smtClean="0">
                <a:effectLst/>
              </a:rPr>
              <a:t>0.0004011411</a:t>
            </a:r>
          </a:p>
          <a:p>
            <a:r>
              <a:rPr lang="en-US" smtClean="0">
                <a:effectLst/>
              </a:rPr>
              <a:t>Residuals 	42 	0.1650 	0.003927 				Stage I 	Stage III 	0.0027086633 	</a:t>
            </a:r>
            <a:r>
              <a:rPr lang="en-US" b="1" smtClean="0">
                <a:effectLst/>
              </a:rPr>
              <a:t>0.0040629949</a:t>
            </a:r>
            <a:r>
              <a:rPr lang="en-US" smtClean="0">
                <a:effectLst/>
              </a:rPr>
              <a:t> </a:t>
            </a:r>
          </a:p>
          <a:p>
            <a:r>
              <a:rPr lang="en-US" smtClean="0">
                <a:effectLst/>
              </a:rPr>
              <a:t>							Stage II 	Stage III 	0.0532248916 	</a:t>
            </a:r>
            <a:r>
              <a:rPr lang="en-US" b="1" smtClean="0">
                <a:effectLst/>
              </a:rPr>
              <a:t>0.0532248916</a:t>
            </a:r>
            <a:endParaRPr lang="en-US" b="1" smtClean="0"/>
          </a:p>
          <a:p>
            <a:endParaRPr lang="en-US" smtClean="0">
              <a:effectLst/>
            </a:endParaRPr>
          </a:p>
          <a:p>
            <a:r>
              <a:rPr lang="en-US" b="1" smtClean="0">
                <a:effectLst/>
              </a:rPr>
              <a:t>ANOVA</a:t>
            </a:r>
            <a:r>
              <a:rPr lang="en-US" b="1" baseline="0" smtClean="0">
                <a:effectLst/>
              </a:rPr>
              <a:t> - High potential</a:t>
            </a:r>
          </a:p>
          <a:p>
            <a:r>
              <a:rPr lang="en-US" smtClean="0">
                <a:effectLst/>
              </a:rPr>
              <a:t>	Df 	Sum Sq 	Mean Sq 	F value 	</a:t>
            </a:r>
            <a:r>
              <a:rPr lang="en-US" b="1" smtClean="0">
                <a:effectLst/>
              </a:rPr>
              <a:t>Pr(&gt;F) </a:t>
            </a:r>
          </a:p>
          <a:p>
            <a:r>
              <a:rPr lang="en-US" smtClean="0">
                <a:effectLst/>
              </a:rPr>
              <a:t>stage 	2 	0.0366 	0.01829 	1.454 	</a:t>
            </a:r>
            <a:r>
              <a:rPr lang="en-US" b="1" smtClean="0">
                <a:effectLst/>
              </a:rPr>
              <a:t>0.243 </a:t>
            </a:r>
          </a:p>
          <a:p>
            <a:r>
              <a:rPr lang="en-US" smtClean="0">
                <a:effectLst/>
              </a:rPr>
              <a:t>Residuals 	50 	0.6293 	0.01259 </a:t>
            </a:r>
          </a:p>
          <a:p>
            <a:endParaRPr lang="en-US" smtClean="0">
              <a:effectLst/>
            </a:endParaRPr>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26</a:t>
            </a:fld>
            <a:endParaRPr lang="en-US"/>
          </a:p>
        </p:txBody>
      </p:sp>
    </p:spTree>
    <p:extLst>
      <p:ext uri="{BB962C8B-B14F-4D97-AF65-F5344CB8AC3E}">
        <p14:creationId xmlns:p14="http://schemas.microsoft.com/office/powerpoint/2010/main" val="2968737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27</a:t>
            </a:fld>
            <a:endParaRPr lang="en-US"/>
          </a:p>
        </p:txBody>
      </p:sp>
    </p:spTree>
    <p:extLst>
      <p:ext uri="{BB962C8B-B14F-4D97-AF65-F5344CB8AC3E}">
        <p14:creationId xmlns:p14="http://schemas.microsoft.com/office/powerpoint/2010/main" val="139047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28</a:t>
            </a:fld>
            <a:endParaRPr lang="en-US"/>
          </a:p>
        </p:txBody>
      </p:sp>
    </p:spTree>
    <p:extLst>
      <p:ext uri="{BB962C8B-B14F-4D97-AF65-F5344CB8AC3E}">
        <p14:creationId xmlns:p14="http://schemas.microsoft.com/office/powerpoint/2010/main" val="1450013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SKCM</a:t>
            </a:r>
            <a:r>
              <a:rPr lang="en-US" smtClean="0">
                <a:effectLst/>
              </a:rPr>
              <a:t> Fisher's Exact Test for Count Data </a:t>
            </a:r>
          </a:p>
          <a:p>
            <a:endParaRPr lang="en-US" smtClean="0">
              <a:effectLst/>
            </a:endParaRPr>
          </a:p>
          <a:p>
            <a:r>
              <a:rPr lang="en-US" smtClean="0">
                <a:effectLst/>
              </a:rPr>
              <a:t>data: earlyLate_hilow </a:t>
            </a:r>
          </a:p>
          <a:p>
            <a:r>
              <a:rPr lang="en-US" b="1" smtClean="0">
                <a:effectLst/>
              </a:rPr>
              <a:t>p-value = 0.0002919 </a:t>
            </a:r>
          </a:p>
          <a:p>
            <a:r>
              <a:rPr lang="en-US" smtClean="0">
                <a:effectLst/>
              </a:rPr>
              <a:t>alternative hypothesis: true odds ratio is not equal to 1 </a:t>
            </a:r>
          </a:p>
          <a:p>
            <a:r>
              <a:rPr lang="en-US" smtClean="0">
                <a:effectLst/>
              </a:rPr>
              <a:t>95 percent confidence interval: 1.612242 6.435686 </a:t>
            </a:r>
          </a:p>
          <a:p>
            <a:r>
              <a:rPr lang="en-US" smtClean="0">
                <a:effectLst/>
              </a:rPr>
              <a:t>sample estimates: </a:t>
            </a:r>
          </a:p>
          <a:p>
            <a:r>
              <a:rPr lang="en-US" b="1" smtClean="0">
                <a:effectLst/>
              </a:rPr>
              <a:t>odds ratio 3.134123 </a:t>
            </a:r>
            <a:endParaRPr lang="en-US" b="1" smtClean="0"/>
          </a:p>
          <a:p>
            <a:endParaRPr lang="en-US" smtClean="0">
              <a:effectLst/>
            </a:endParaRPr>
          </a:p>
          <a:p>
            <a:endParaRPr lang="en-US" smtClean="0">
              <a:effectLst/>
            </a:endParaRPr>
          </a:p>
          <a:p>
            <a:endParaRPr lang="en-US" smtClean="0">
              <a:effectLst/>
            </a:endParaRPr>
          </a:p>
          <a:p>
            <a:endParaRPr lang="en-US" smtClean="0">
              <a:effectLst/>
            </a:endParaRPr>
          </a:p>
          <a:p>
            <a:r>
              <a:rPr lang="en-US" b="1" smtClean="0">
                <a:effectLst/>
              </a:rPr>
              <a:t>UVM</a:t>
            </a:r>
            <a:r>
              <a:rPr lang="en-US" smtClean="0">
                <a:effectLst/>
              </a:rPr>
              <a:t> Fisher's Exact Test for Count Data </a:t>
            </a:r>
          </a:p>
          <a:p>
            <a:endParaRPr lang="en-US" smtClean="0">
              <a:effectLst/>
            </a:endParaRPr>
          </a:p>
          <a:p>
            <a:r>
              <a:rPr lang="en-US" smtClean="0">
                <a:effectLst/>
              </a:rPr>
              <a:t>data: uvm_earlyLate_hilow </a:t>
            </a:r>
          </a:p>
          <a:p>
            <a:r>
              <a:rPr lang="en-US" b="1" smtClean="0">
                <a:effectLst/>
              </a:rPr>
              <a:t>p-value = 0.02613</a:t>
            </a:r>
            <a:r>
              <a:rPr lang="en-US" smtClean="0">
                <a:effectLst/>
              </a:rPr>
              <a:t> </a:t>
            </a:r>
          </a:p>
          <a:p>
            <a:r>
              <a:rPr lang="en-US" smtClean="0">
                <a:effectLst/>
              </a:rPr>
              <a:t>alternative hypothesis: true odds ratio is not equal to 1 </a:t>
            </a:r>
          </a:p>
          <a:p>
            <a:r>
              <a:rPr lang="en-US" smtClean="0">
                <a:effectLst/>
              </a:rPr>
              <a:t>95 percent confidence interval: 1.054398 8.037446 </a:t>
            </a:r>
          </a:p>
          <a:p>
            <a:r>
              <a:rPr lang="en-US" smtClean="0">
                <a:effectLst/>
              </a:rPr>
              <a:t>sample estimates: </a:t>
            </a:r>
          </a:p>
          <a:p>
            <a:r>
              <a:rPr lang="en-US" b="1" smtClean="0">
                <a:effectLst/>
              </a:rPr>
              <a:t>odds ratio 2.84944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30</a:t>
            </a:fld>
            <a:endParaRPr lang="en-US"/>
          </a:p>
        </p:txBody>
      </p:sp>
    </p:spTree>
    <p:extLst>
      <p:ext uri="{BB962C8B-B14F-4D97-AF65-F5344CB8AC3E}">
        <p14:creationId xmlns:p14="http://schemas.microsoft.com/office/powerpoint/2010/main" val="2874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outlier </a:t>
            </a:r>
            <a:r>
              <a:rPr lang="en-US" smtClean="0"/>
              <a:t>removed</a:t>
            </a:r>
          </a:p>
          <a:p>
            <a:endParaRPr lang="en-US" smtClean="0"/>
          </a:p>
          <a:p>
            <a:r>
              <a:rPr lang="en-US" b="1" smtClean="0">
                <a:effectLst/>
              </a:rPr>
              <a:t>Wilcoxon rank sum test with continuity correction </a:t>
            </a:r>
          </a:p>
          <a:p>
            <a:endParaRPr lang="en-US" smtClean="0">
              <a:effectLst/>
            </a:endParaRPr>
          </a:p>
          <a:p>
            <a:r>
              <a:rPr lang="en-US" smtClean="0">
                <a:effectLst/>
              </a:rPr>
              <a:t>data: s7$S7[which(s7$met_potential == "low")] and s7$S7[which(s7$met_potential == "high")] </a:t>
            </a:r>
          </a:p>
          <a:p>
            <a:r>
              <a:rPr lang="en-US" smtClean="0">
                <a:effectLst/>
              </a:rPr>
              <a:t>W = 953, </a:t>
            </a:r>
            <a:r>
              <a:rPr lang="en-US" b="1" smtClean="0">
                <a:effectLst/>
              </a:rPr>
              <a:t>p-value = 0.1171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32</a:t>
            </a:fld>
            <a:endParaRPr lang="en-US"/>
          </a:p>
        </p:txBody>
      </p:sp>
    </p:spTree>
    <p:extLst>
      <p:ext uri="{BB962C8B-B14F-4D97-AF65-F5344CB8AC3E}">
        <p14:creationId xmlns:p14="http://schemas.microsoft.com/office/powerpoint/2010/main" val="695425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b="1" smtClean="0">
              <a:effectLst/>
            </a:endParaRPr>
          </a:p>
          <a:p>
            <a:r>
              <a:rPr lang="en-US" smtClean="0">
                <a:effectLst/>
              </a:rPr>
              <a:t>data: s1$S1[which(s1$met_potential == "low")] and s1$S1[which(s1$met_potential == "high")] </a:t>
            </a:r>
          </a:p>
          <a:p>
            <a:r>
              <a:rPr lang="en-US" smtClean="0">
                <a:effectLst/>
              </a:rPr>
              <a:t>W = 989, </a:t>
            </a:r>
            <a:r>
              <a:rPr lang="en-US" b="1" smtClean="0">
                <a:effectLst/>
              </a:rPr>
              <a:t>p-value = 0.1475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33</a:t>
            </a:fld>
            <a:endParaRPr lang="en-US"/>
          </a:p>
        </p:txBody>
      </p:sp>
    </p:spTree>
    <p:extLst>
      <p:ext uri="{BB962C8B-B14F-4D97-AF65-F5344CB8AC3E}">
        <p14:creationId xmlns:p14="http://schemas.microsoft.com/office/powerpoint/2010/main" val="178977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368</a:t>
            </a:r>
            <a:r>
              <a:rPr lang="en-US" baseline="0" smtClean="0"/>
              <a:t> samples</a:t>
            </a:r>
          </a:p>
          <a:p>
            <a:endParaRPr lang="en-US" baseline="0" smtClean="0"/>
          </a:p>
          <a:p>
            <a:r>
              <a:rPr lang="en-US" baseline="0" smtClean="0"/>
              <a:t>NA changed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a:t>
            </a:fld>
            <a:endParaRPr lang="en-US"/>
          </a:p>
        </p:txBody>
      </p:sp>
    </p:spTree>
    <p:extLst>
      <p:ext uri="{BB962C8B-B14F-4D97-AF65-F5344CB8AC3E}">
        <p14:creationId xmlns:p14="http://schemas.microsoft.com/office/powerpoint/2010/main" val="1985031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Removed:</a:t>
            </a:r>
          </a:p>
          <a:p>
            <a:r>
              <a:rPr lang="en-US" smtClean="0"/>
              <a:t>1 outlier</a:t>
            </a:r>
          </a:p>
          <a:p>
            <a:r>
              <a:rPr lang="en-US" smtClean="0"/>
              <a:t>1 NaN</a:t>
            </a:r>
          </a:p>
          <a:p>
            <a:r>
              <a:rPr lang="en-US" smtClean="0"/>
              <a:t>11</a:t>
            </a:r>
            <a:r>
              <a:rPr lang="en-US" baseline="0" smtClean="0"/>
              <a:t> Inf </a:t>
            </a:r>
            <a:r>
              <a:rPr lang="en-US" baseline="0" smtClean="0">
                <a:sym typeface="Wingdings" panose="05000000000000000000" pitchFamily="2" charset="2"/>
              </a:rPr>
              <a:t> add 0.00001 to all values (to avoid dividing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34</a:t>
            </a:fld>
            <a:endParaRPr lang="en-US"/>
          </a:p>
        </p:txBody>
      </p:sp>
    </p:spTree>
    <p:extLst>
      <p:ext uri="{BB962C8B-B14F-4D97-AF65-F5344CB8AC3E}">
        <p14:creationId xmlns:p14="http://schemas.microsoft.com/office/powerpoint/2010/main" val="7301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a:t>
            </a:r>
            <a:r>
              <a:rPr lang="en-US" baseline="0" smtClean="0"/>
              <a:t> outlier removed</a:t>
            </a:r>
          </a:p>
        </p:txBody>
      </p:sp>
      <p:sp>
        <p:nvSpPr>
          <p:cNvPr id="4" name="Slide Number Placeholder 3"/>
          <p:cNvSpPr>
            <a:spLocks noGrp="1"/>
          </p:cNvSpPr>
          <p:nvPr>
            <p:ph type="sldNum" sz="quarter" idx="10"/>
          </p:nvPr>
        </p:nvSpPr>
        <p:spPr/>
        <p:txBody>
          <a:bodyPr/>
          <a:lstStyle/>
          <a:p>
            <a:fld id="{014D3A7C-0B19-4A2D-8895-225FEA1D93B4}" type="slidenum">
              <a:rPr lang="en-US" smtClean="0"/>
              <a:t>35</a:t>
            </a:fld>
            <a:endParaRPr lang="en-US"/>
          </a:p>
        </p:txBody>
      </p:sp>
    </p:spTree>
    <p:extLst>
      <p:ext uri="{BB962C8B-B14F-4D97-AF65-F5344CB8AC3E}">
        <p14:creationId xmlns:p14="http://schemas.microsoft.com/office/powerpoint/2010/main" val="3055487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outlier removed</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36</a:t>
            </a:fld>
            <a:endParaRPr lang="en-US"/>
          </a:p>
        </p:txBody>
      </p:sp>
    </p:spTree>
    <p:extLst>
      <p:ext uri="{BB962C8B-B14F-4D97-AF65-F5344CB8AC3E}">
        <p14:creationId xmlns:p14="http://schemas.microsoft.com/office/powerpoint/2010/main" val="346097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SKCM TP</a:t>
            </a:r>
          </a:p>
          <a:p>
            <a:endParaRPr lang="en-US" b="1" smtClean="0"/>
          </a:p>
          <a:p>
            <a:r>
              <a:rPr lang="en-US" b="1" smtClean="0"/>
              <a:t>Log rank test</a:t>
            </a:r>
          </a:p>
          <a:p>
            <a:r>
              <a:rPr lang="en-US" smtClean="0">
                <a:effectLst/>
              </a:rPr>
              <a:t>Call:	survdiff(formula = Surv(days_to_death, vital_status) ~ met_potential, data = tp.surv, rho = 0) </a:t>
            </a:r>
          </a:p>
          <a:p>
            <a:endParaRPr lang="en-US" smtClean="0">
              <a:effectLst/>
            </a:endParaRPr>
          </a:p>
          <a:p>
            <a:r>
              <a:rPr lang="en-US" smtClean="0">
                <a:effectLst/>
              </a:rPr>
              <a:t>n=27, 71 observations deleted due to missingness. </a:t>
            </a:r>
          </a:p>
          <a:p>
            <a:r>
              <a:rPr lang="en-US" smtClean="0">
                <a:effectLst/>
              </a:rPr>
              <a:t>		N 	Observed 	Expected 	(O-E)^2/E 	(O-E)^2/V </a:t>
            </a:r>
          </a:p>
          <a:p>
            <a:r>
              <a:rPr lang="en-US" smtClean="0">
                <a:effectLst/>
              </a:rPr>
              <a:t>met_potential=high 	6 	6 	5.21 	0.121 	0.163 </a:t>
            </a:r>
          </a:p>
          <a:p>
            <a:r>
              <a:rPr lang="en-US" smtClean="0">
                <a:effectLst/>
              </a:rPr>
              <a:t>met_potential=low 	21 	21 	21.79 	0.029 	0.163</a:t>
            </a:r>
          </a:p>
          <a:p>
            <a:endParaRPr lang="en-US" smtClean="0"/>
          </a:p>
          <a:p>
            <a:r>
              <a:rPr lang="en-US" smtClean="0">
                <a:effectLst/>
              </a:rPr>
              <a:t>Chisq= 0.2 on 1 degrees of freedom, </a:t>
            </a:r>
            <a:r>
              <a:rPr lang="en-US" b="1" smtClean="0">
                <a:effectLst/>
              </a:rPr>
              <a:t>p= 0.7</a:t>
            </a:r>
            <a:r>
              <a:rPr lang="en-US" smtClean="0">
                <a:effectLst/>
              </a:rPr>
              <a:t> </a:t>
            </a:r>
          </a:p>
          <a:p>
            <a:endParaRPr lang="en-US" smtClean="0">
              <a:effectLst/>
            </a:endParaRPr>
          </a:p>
          <a:p>
            <a:r>
              <a:rPr lang="en-US" b="1" smtClean="0">
                <a:effectLst/>
              </a:rPr>
              <a:t>Wilcoxon</a:t>
            </a:r>
            <a:r>
              <a:rPr lang="en-US" b="1" baseline="0" smtClean="0">
                <a:effectLst/>
              </a:rPr>
              <a:t> test</a:t>
            </a:r>
          </a:p>
          <a:p>
            <a:r>
              <a:rPr lang="en-US" smtClean="0">
                <a:effectLst/>
              </a:rPr>
              <a:t>Call:	survdiff(formula = Surv(days_to_death, vital_status) ~ met_potential, data = tp.surv, rho = 1) </a:t>
            </a:r>
          </a:p>
          <a:p>
            <a:r>
              <a:rPr lang="en-US" smtClean="0">
                <a:effectLst/>
              </a:rPr>
              <a:t>n=27, 71 observations deleted due to missingness. </a:t>
            </a:r>
          </a:p>
          <a:p>
            <a:r>
              <a:rPr lang="en-US" smtClean="0">
                <a:effectLst/>
              </a:rPr>
              <a:t>		N 	Observed 	Expected 	(O-E)^2/E 	(O-E)^2/V </a:t>
            </a:r>
          </a:p>
          <a:p>
            <a:r>
              <a:rPr lang="en-US" smtClean="0">
                <a:effectLst/>
              </a:rPr>
              <a:t>met_potential=high 	6 	2.89 	3.33 	0.0593 	0.112 </a:t>
            </a:r>
          </a:p>
          <a:p>
            <a:r>
              <a:rPr lang="en-US" smtClean="0">
                <a:effectLst/>
              </a:rPr>
              <a:t>met_potential=low 	21 	11.15 	10.70 	0.0185 	0.112 </a:t>
            </a:r>
          </a:p>
          <a:p>
            <a:endParaRPr lang="en-US" smtClean="0">
              <a:effectLst/>
            </a:endParaRPr>
          </a:p>
          <a:p>
            <a:r>
              <a:rPr lang="en-US" smtClean="0">
                <a:effectLst/>
              </a:rPr>
              <a:t>Chisq= 0.1 on 1 degrees of freedom, </a:t>
            </a:r>
            <a:r>
              <a:rPr lang="en-US" b="1" smtClean="0">
                <a:effectLst/>
              </a:rPr>
              <a:t>p= 0.7</a:t>
            </a:r>
            <a:r>
              <a:rPr lang="en-US" smtClean="0">
                <a:effectLst/>
              </a:rPr>
              <a:t> </a:t>
            </a:r>
          </a:p>
          <a:p>
            <a:endParaRPr lang="en-US" smtClean="0">
              <a:effectLst/>
            </a:endParaRPr>
          </a:p>
          <a:p>
            <a:endParaRPr lang="en-US" smtClean="0">
              <a:effectLst/>
            </a:endParaRPr>
          </a:p>
          <a:p>
            <a:r>
              <a:rPr lang="en-US" b="1" smtClean="0">
                <a:effectLst/>
              </a:rPr>
              <a:t>SKCM TM</a:t>
            </a:r>
          </a:p>
          <a:p>
            <a:endParaRPr lang="en-US" b="1" smtClean="0">
              <a:effectLst/>
            </a:endParaRPr>
          </a:p>
          <a:p>
            <a:r>
              <a:rPr lang="en-US" b="1" smtClean="0">
                <a:effectLst/>
              </a:rPr>
              <a:t>Log rank</a:t>
            </a:r>
            <a:r>
              <a:rPr lang="en-US" b="1" baseline="0" smtClean="0">
                <a:effectLst/>
              </a:rPr>
              <a:t> test</a:t>
            </a:r>
          </a:p>
          <a:p>
            <a:r>
              <a:rPr lang="en-US" smtClean="0">
                <a:effectLst/>
              </a:rPr>
              <a:t>Call: 	survdiff(formula = Surv(days_to_death, vital_status) ~ met_potential, data = tm.surv, rho = 0) </a:t>
            </a:r>
          </a:p>
          <a:p>
            <a:r>
              <a:rPr lang="en-US" smtClean="0">
                <a:effectLst/>
              </a:rPr>
              <a:t>		N 	Observed 	Expected 	(O-E)^2/E 	(O-E)^2/V </a:t>
            </a:r>
          </a:p>
          <a:p>
            <a:r>
              <a:rPr lang="en-US" smtClean="0">
                <a:effectLst/>
              </a:rPr>
              <a:t>met_potential=high 	157 	157 	157.36 	0.000834 	0.0294 </a:t>
            </a:r>
          </a:p>
          <a:p>
            <a:r>
              <a:rPr lang="en-US" smtClean="0">
                <a:effectLst/>
              </a:rPr>
              <a:t>met_potential=low 	5 	5 	4.64 	0.028309 	0.0294 </a:t>
            </a:r>
          </a:p>
          <a:p>
            <a:endParaRPr lang="en-US" smtClean="0">
              <a:effectLst/>
            </a:endParaRPr>
          </a:p>
          <a:p>
            <a:r>
              <a:rPr lang="en-US" smtClean="0">
                <a:effectLst/>
              </a:rPr>
              <a:t>Chisq= 0 on 1 degrees of freedom, </a:t>
            </a:r>
            <a:r>
              <a:rPr lang="en-US" b="1" smtClean="0">
                <a:effectLst/>
              </a:rPr>
              <a:t>p= 0.9 </a:t>
            </a:r>
          </a:p>
          <a:p>
            <a:endParaRPr lang="en-US" smtClean="0">
              <a:effectLst/>
            </a:endParaRPr>
          </a:p>
          <a:p>
            <a:r>
              <a:rPr lang="en-US" b="1" smtClean="0">
                <a:effectLst/>
              </a:rPr>
              <a:t>Wilcoxon test</a:t>
            </a:r>
          </a:p>
          <a:p>
            <a:r>
              <a:rPr lang="en-US" smtClean="0">
                <a:effectLst/>
              </a:rPr>
              <a:t>Call: 	survdiff(formula = Surv(days_to_death, vital_status) ~ met_potential, data = tm.surv, rho = 1) </a:t>
            </a:r>
          </a:p>
          <a:p>
            <a:r>
              <a:rPr lang="en-US" smtClean="0">
                <a:effectLst/>
              </a:rPr>
              <a:t>		N 	Observed 	Expected 	(O-E)^2/E 	(O-E)^2/V </a:t>
            </a:r>
          </a:p>
          <a:p>
            <a:r>
              <a:rPr lang="en-US" smtClean="0">
                <a:effectLst/>
              </a:rPr>
              <a:t>met_potential=high 	157 	78.68 	79.3 	0.0049 	0.268 </a:t>
            </a:r>
          </a:p>
          <a:p>
            <a:r>
              <a:rPr lang="en-US" smtClean="0">
                <a:effectLst/>
              </a:rPr>
              <a:t>met_potential=low 	5 	2.83 	2.2 	0.1764 	0.268 </a:t>
            </a:r>
          </a:p>
          <a:p>
            <a:endParaRPr lang="en-US" smtClean="0">
              <a:effectLst/>
            </a:endParaRPr>
          </a:p>
          <a:p>
            <a:r>
              <a:rPr lang="en-US" smtClean="0">
                <a:effectLst/>
              </a:rPr>
              <a:t>Chisq= 0.3 on 1 degrees of freedom, </a:t>
            </a:r>
            <a:r>
              <a:rPr lang="en-US" b="1" smtClean="0">
                <a:effectLst/>
              </a:rPr>
              <a:t>p= 0.6</a:t>
            </a:r>
            <a:r>
              <a:rPr lang="en-US" smtClean="0">
                <a:effectLst/>
              </a:rPr>
              <a:t> </a:t>
            </a:r>
          </a:p>
          <a:p>
            <a:endParaRPr lang="en-US" b="1" smtClean="0">
              <a:effectLst/>
            </a:endParaRPr>
          </a:p>
          <a:p>
            <a:endParaRPr lang="en-US" b="1"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40</a:t>
            </a:fld>
            <a:endParaRPr lang="en-US"/>
          </a:p>
        </p:txBody>
      </p:sp>
    </p:spTree>
    <p:extLst>
      <p:ext uri="{BB962C8B-B14F-4D97-AF65-F5344CB8AC3E}">
        <p14:creationId xmlns:p14="http://schemas.microsoft.com/office/powerpoint/2010/main" val="2088718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Log rank test</a:t>
            </a:r>
          </a:p>
          <a:p>
            <a:r>
              <a:rPr lang="en-US" smtClean="0">
                <a:effectLst/>
              </a:rPr>
              <a:t>Call:	survdiff(formula = Surv(days_to_death, vital_status) ~ met_potential, data = tp.surv, rho = 0) </a:t>
            </a:r>
          </a:p>
          <a:p>
            <a:endParaRPr lang="en-US" smtClean="0">
              <a:effectLst/>
            </a:endParaRPr>
          </a:p>
          <a:p>
            <a:r>
              <a:rPr lang="en-US" smtClean="0">
                <a:effectLst/>
              </a:rPr>
              <a:t>n=27, 71 observations deleted due to missingness. </a:t>
            </a:r>
          </a:p>
          <a:p>
            <a:r>
              <a:rPr lang="en-US" smtClean="0">
                <a:effectLst/>
              </a:rPr>
              <a:t>		N 	Observed 	Expected 	(O-E)^2/E 	(O-E)^2/V </a:t>
            </a:r>
          </a:p>
          <a:p>
            <a:r>
              <a:rPr lang="en-US" smtClean="0">
                <a:effectLst/>
              </a:rPr>
              <a:t>met_potential=high 	6 	6 	5.21 	0.121 	0.163 </a:t>
            </a:r>
          </a:p>
          <a:p>
            <a:r>
              <a:rPr lang="en-US" smtClean="0">
                <a:effectLst/>
              </a:rPr>
              <a:t>met_potential=low 	21 	21 	21.79 	0.029 	0.163</a:t>
            </a:r>
          </a:p>
          <a:p>
            <a:endParaRPr lang="en-US" smtClean="0"/>
          </a:p>
          <a:p>
            <a:r>
              <a:rPr lang="en-US" smtClean="0">
                <a:effectLst/>
              </a:rPr>
              <a:t>Chisq= 0.2 on 1 degrees of freedom, </a:t>
            </a:r>
            <a:r>
              <a:rPr lang="en-US" b="1" smtClean="0">
                <a:effectLst/>
              </a:rPr>
              <a:t>p= 0.7</a:t>
            </a:r>
            <a:r>
              <a:rPr lang="en-US" smtClean="0">
                <a:effectLst/>
              </a:rPr>
              <a:t> </a:t>
            </a:r>
          </a:p>
          <a:p>
            <a:endParaRPr lang="en-US" smtClean="0">
              <a:effectLst/>
            </a:endParaRPr>
          </a:p>
          <a:p>
            <a:r>
              <a:rPr lang="en-US" b="1" smtClean="0">
                <a:effectLst/>
              </a:rPr>
              <a:t>Wilcoxon</a:t>
            </a:r>
            <a:r>
              <a:rPr lang="en-US" b="1" baseline="0" smtClean="0">
                <a:effectLst/>
              </a:rPr>
              <a:t> test</a:t>
            </a:r>
          </a:p>
          <a:p>
            <a:r>
              <a:rPr lang="en-US" smtClean="0">
                <a:effectLst/>
              </a:rPr>
              <a:t>Call:	survdiff(formula = Surv(days_to_death, vital_status) ~ met_potential, data = tp.surv, rho = 1) </a:t>
            </a:r>
          </a:p>
          <a:p>
            <a:r>
              <a:rPr lang="en-US" smtClean="0">
                <a:effectLst/>
              </a:rPr>
              <a:t>n=27, 71 observations deleted due to missingness. </a:t>
            </a:r>
          </a:p>
          <a:p>
            <a:r>
              <a:rPr lang="en-US" smtClean="0">
                <a:effectLst/>
              </a:rPr>
              <a:t>		N 	Observed 	Expected 	(O-E)^2/E 	(O-E)^2/V </a:t>
            </a:r>
          </a:p>
          <a:p>
            <a:r>
              <a:rPr lang="en-US" smtClean="0">
                <a:effectLst/>
              </a:rPr>
              <a:t>met_potential=high 	6 	2.89 	3.33 	0.0593 	0.112 </a:t>
            </a:r>
          </a:p>
          <a:p>
            <a:r>
              <a:rPr lang="en-US" smtClean="0">
                <a:effectLst/>
              </a:rPr>
              <a:t>met_potential=low 	21 	11.15 	10.70 	0.0185 	0.112 </a:t>
            </a:r>
          </a:p>
          <a:p>
            <a:endParaRPr lang="en-US" smtClean="0">
              <a:effectLst/>
            </a:endParaRPr>
          </a:p>
          <a:p>
            <a:r>
              <a:rPr lang="en-US" smtClean="0">
                <a:effectLst/>
              </a:rPr>
              <a:t>Chisq= 0.1 on 1 degrees of freedom, </a:t>
            </a:r>
            <a:r>
              <a:rPr lang="en-US" b="1" smtClean="0">
                <a:effectLst/>
              </a:rPr>
              <a:t>p= 0.7</a:t>
            </a:r>
            <a:r>
              <a:rPr lang="en-US" smtClean="0">
                <a:effectLst/>
              </a:rPr>
              <a:t> </a:t>
            </a:r>
          </a:p>
        </p:txBody>
      </p:sp>
      <p:sp>
        <p:nvSpPr>
          <p:cNvPr id="4" name="Slide Number Placeholder 3"/>
          <p:cNvSpPr>
            <a:spLocks noGrp="1"/>
          </p:cNvSpPr>
          <p:nvPr>
            <p:ph type="sldNum" sz="quarter" idx="10"/>
          </p:nvPr>
        </p:nvSpPr>
        <p:spPr/>
        <p:txBody>
          <a:bodyPr/>
          <a:lstStyle/>
          <a:p>
            <a:fld id="{014D3A7C-0B19-4A2D-8895-225FEA1D93B4}" type="slidenum">
              <a:rPr lang="en-US" smtClean="0"/>
              <a:t>41</a:t>
            </a:fld>
            <a:endParaRPr lang="en-US"/>
          </a:p>
        </p:txBody>
      </p:sp>
    </p:spTree>
    <p:extLst>
      <p:ext uri="{BB962C8B-B14F-4D97-AF65-F5344CB8AC3E}">
        <p14:creationId xmlns:p14="http://schemas.microsoft.com/office/powerpoint/2010/main" val="209191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Log rank test</a:t>
            </a:r>
            <a:endParaRPr lang="en-US" smtClean="0">
              <a:effectLst/>
            </a:endParaRPr>
          </a:p>
          <a:p>
            <a:r>
              <a:rPr lang="en-US" smtClean="0">
                <a:effectLst/>
              </a:rPr>
              <a:t>Call: survdiff(formula = Surv(days_to_death, vital_status) ~ met_potential_quant, data = tp.surv.quant, rho = 0) </a:t>
            </a:r>
          </a:p>
          <a:p>
            <a:r>
              <a:rPr lang="en-US" smtClean="0">
                <a:effectLst/>
              </a:rPr>
              <a:t>n=14, 36 observations deleted due to missingness. </a:t>
            </a:r>
          </a:p>
          <a:p>
            <a:endParaRPr lang="en-US" smtClean="0">
              <a:effectLst/>
            </a:endParaRPr>
          </a:p>
          <a:p>
            <a:r>
              <a:rPr lang="en-US" smtClean="0">
                <a:effectLst/>
              </a:rPr>
              <a:t>		N 	Observed 	Expected 	(O-E)^2/E 	(O-E)^2/V </a:t>
            </a:r>
          </a:p>
          <a:p>
            <a:r>
              <a:rPr lang="en-US" smtClean="0">
                <a:effectLst/>
              </a:rPr>
              <a:t>met_potential_quant=high 	2 	2 	1.39 	0.2668 	0.317 </a:t>
            </a:r>
          </a:p>
          <a:p>
            <a:r>
              <a:rPr lang="en-US" smtClean="0">
                <a:effectLst/>
              </a:rPr>
              <a:t>met_potential_quant=low 	12 	12 	12.61 	0.0294 	0.317 </a:t>
            </a:r>
          </a:p>
          <a:p>
            <a:endParaRPr lang="en-US" smtClean="0">
              <a:effectLst/>
            </a:endParaRPr>
          </a:p>
          <a:p>
            <a:r>
              <a:rPr lang="en-US" smtClean="0">
                <a:effectLst/>
              </a:rPr>
              <a:t>Chisq= 0.3 on 1 degrees of freedom, </a:t>
            </a:r>
            <a:r>
              <a:rPr lang="en-US" b="1" smtClean="0">
                <a:effectLst/>
              </a:rPr>
              <a:t>p= 0.573 </a:t>
            </a:r>
          </a:p>
          <a:p>
            <a:endParaRPr lang="en-US" smtClean="0">
              <a:effectLst/>
            </a:endParaRPr>
          </a:p>
          <a:p>
            <a:r>
              <a:rPr lang="en-US" b="1" smtClean="0">
                <a:effectLst/>
              </a:rPr>
              <a:t>Wilcoxon test</a:t>
            </a:r>
            <a:endParaRPr lang="en-US" b="0" smtClean="0">
              <a:effectLst/>
            </a:endParaRPr>
          </a:p>
          <a:p>
            <a:r>
              <a:rPr lang="en-US" smtClean="0">
                <a:effectLst/>
              </a:rPr>
              <a:t>Call: survdiff(formula = Surv(days_to_death, vital_status) ~ met_potential_quant, data = tp.surv.quant, rho = 1) </a:t>
            </a:r>
          </a:p>
          <a:p>
            <a:r>
              <a:rPr lang="en-US" smtClean="0">
                <a:effectLst/>
              </a:rPr>
              <a:t>n=14, 36 observations deleted due to missingness. </a:t>
            </a:r>
          </a:p>
          <a:p>
            <a:endParaRPr lang="en-US" smtClean="0">
              <a:effectLst/>
            </a:endParaRPr>
          </a:p>
          <a:p>
            <a:r>
              <a:rPr lang="en-US" smtClean="0">
                <a:effectLst/>
              </a:rPr>
              <a:t>		N 	Observed 	Expected 	(O-E)^2/E 	(O-E)^2/V </a:t>
            </a:r>
          </a:p>
          <a:p>
            <a:r>
              <a:rPr lang="en-US" smtClean="0">
                <a:effectLst/>
              </a:rPr>
              <a:t>met_potential_quant=high 	2 	1.14 	1.0 	0.02041 	0.0317 </a:t>
            </a:r>
          </a:p>
          <a:p>
            <a:r>
              <a:rPr lang="en-US" smtClean="0">
                <a:effectLst/>
              </a:rPr>
              <a:t>met_potential_quant=low 	12 	6.36 	6.5 	0.00314 	0.0317 </a:t>
            </a:r>
          </a:p>
          <a:p>
            <a:endParaRPr lang="en-US" smtClean="0">
              <a:effectLst/>
            </a:endParaRPr>
          </a:p>
          <a:p>
            <a:r>
              <a:rPr lang="en-US" smtClean="0">
                <a:effectLst/>
              </a:rPr>
              <a:t>Chisq= 0 on 1 degrees of freedom, </a:t>
            </a:r>
            <a:r>
              <a:rPr lang="en-US" b="1" smtClean="0">
                <a:effectLst/>
              </a:rPr>
              <a:t>p= 0.859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42</a:t>
            </a:fld>
            <a:endParaRPr lang="en-US"/>
          </a:p>
        </p:txBody>
      </p:sp>
    </p:spTree>
    <p:extLst>
      <p:ext uri="{BB962C8B-B14F-4D97-AF65-F5344CB8AC3E}">
        <p14:creationId xmlns:p14="http://schemas.microsoft.com/office/powerpoint/2010/main" val="2547764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baseline="0" smtClean="0"/>
              <a:t>Look at HR only, not coeff, so here Stage III has 8-fold increase in risk of death compared to stage II</a:t>
            </a:r>
            <a:endParaRPr lang="en-US" sz="4800" baseline="0"/>
          </a:p>
        </p:txBody>
      </p:sp>
      <p:sp>
        <p:nvSpPr>
          <p:cNvPr id="4" name="Slide Number Placeholder 3"/>
          <p:cNvSpPr>
            <a:spLocks noGrp="1"/>
          </p:cNvSpPr>
          <p:nvPr>
            <p:ph type="sldNum" sz="quarter" idx="10"/>
          </p:nvPr>
        </p:nvSpPr>
        <p:spPr/>
        <p:txBody>
          <a:bodyPr/>
          <a:lstStyle/>
          <a:p>
            <a:fld id="{014D3A7C-0B19-4A2D-8895-225FEA1D93B4}" type="slidenum">
              <a:rPr lang="en-US" smtClean="0"/>
              <a:t>43</a:t>
            </a:fld>
            <a:endParaRPr lang="en-US"/>
          </a:p>
        </p:txBody>
      </p:sp>
    </p:spTree>
    <p:extLst>
      <p:ext uri="{BB962C8B-B14F-4D97-AF65-F5344CB8AC3E}">
        <p14:creationId xmlns:p14="http://schemas.microsoft.com/office/powerpoint/2010/main" val="2302067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45</a:t>
            </a:fld>
            <a:endParaRPr lang="en-US"/>
          </a:p>
        </p:txBody>
      </p:sp>
    </p:spTree>
    <p:extLst>
      <p:ext uri="{BB962C8B-B14F-4D97-AF65-F5344CB8AC3E}">
        <p14:creationId xmlns:p14="http://schemas.microsoft.com/office/powerpoint/2010/main" val="3631674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48</a:t>
            </a:fld>
            <a:endParaRPr lang="en-US"/>
          </a:p>
        </p:txBody>
      </p:sp>
    </p:spTree>
    <p:extLst>
      <p:ext uri="{BB962C8B-B14F-4D97-AF65-F5344CB8AC3E}">
        <p14:creationId xmlns:p14="http://schemas.microsoft.com/office/powerpoint/2010/main" val="2229182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49</a:t>
            </a:fld>
            <a:endParaRPr lang="en-US"/>
          </a:p>
        </p:txBody>
      </p:sp>
    </p:spTree>
    <p:extLst>
      <p:ext uri="{BB962C8B-B14F-4D97-AF65-F5344CB8AC3E}">
        <p14:creationId xmlns:p14="http://schemas.microsoft.com/office/powerpoint/2010/main" val="35115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80 samples</a:t>
            </a:r>
          </a:p>
          <a:p>
            <a:endParaRPr lang="en-US" smtClean="0"/>
          </a:p>
          <a:p>
            <a:r>
              <a:rPr lang="en-US" smtClean="0"/>
              <a:t>NA</a:t>
            </a:r>
            <a:r>
              <a:rPr lang="en-US" baseline="0" smtClean="0"/>
              <a:t> changed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a:t>
            </a:fld>
            <a:endParaRPr lang="en-US"/>
          </a:p>
        </p:txBody>
      </p:sp>
    </p:spTree>
    <p:extLst>
      <p:ext uri="{BB962C8B-B14F-4D97-AF65-F5344CB8AC3E}">
        <p14:creationId xmlns:p14="http://schemas.microsoft.com/office/powerpoint/2010/main" val="1356163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50</a:t>
            </a:fld>
            <a:endParaRPr lang="en-US"/>
          </a:p>
        </p:txBody>
      </p:sp>
    </p:spTree>
    <p:extLst>
      <p:ext uri="{BB962C8B-B14F-4D97-AF65-F5344CB8AC3E}">
        <p14:creationId xmlns:p14="http://schemas.microsoft.com/office/powerpoint/2010/main" val="4158541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smtClean="0">
                <a:effectLst/>
              </a:rPr>
              <a:t>Prob not use unless</a:t>
            </a:r>
            <a:r>
              <a:rPr lang="en-US" b="0" baseline="0" smtClean="0">
                <a:effectLst/>
              </a:rPr>
              <a:t> looks better after correcting for treatment</a:t>
            </a:r>
            <a:endParaRPr lang="en-US" b="0" smtClean="0">
              <a:effectLst/>
            </a:endParaRPr>
          </a:p>
          <a:p>
            <a:endParaRPr lang="en-US" b="1" smtClean="0">
              <a:effectLst/>
            </a:endParaRPr>
          </a:p>
          <a:p>
            <a:r>
              <a:rPr lang="en-US" b="1" smtClean="0">
                <a:effectLst/>
              </a:rPr>
              <a:t>Log rank test</a:t>
            </a:r>
            <a:endParaRPr lang="en-US" smtClean="0">
              <a:effectLst/>
            </a:endParaRPr>
          </a:p>
          <a:p>
            <a:r>
              <a:rPr lang="en-US" smtClean="0">
                <a:effectLst/>
              </a:rPr>
              <a:t>Call: survdiff(formula = Surv(surv_cens, vital_status) ~ met_potential, data = tp.surv, rho = 0) </a:t>
            </a:r>
          </a:p>
          <a:p>
            <a:r>
              <a:rPr lang="en-US" smtClean="0">
                <a:effectLst/>
              </a:rPr>
              <a:t>		N 	Observed 	Expected 	(O-E)^2/E 	(O-E)^2/V </a:t>
            </a:r>
          </a:p>
          <a:p>
            <a:r>
              <a:rPr lang="en-US" smtClean="0">
                <a:effectLst/>
              </a:rPr>
              <a:t>met_potential=high 	53 	6 	16.1 	6.29 	15.6 </a:t>
            </a:r>
          </a:p>
          <a:p>
            <a:r>
              <a:rPr lang="en-US" smtClean="0">
                <a:effectLst/>
              </a:rPr>
              <a:t>met_potential=low 	45 	21 	10.9 	9.23 	15.6 </a:t>
            </a:r>
          </a:p>
          <a:p>
            <a:endParaRPr lang="en-US" smtClean="0">
              <a:effectLst/>
            </a:endParaRPr>
          </a:p>
          <a:p>
            <a:r>
              <a:rPr lang="en-US" smtClean="0">
                <a:effectLst/>
              </a:rPr>
              <a:t>Chisq= 15.6 on 1 degrees of freedom, </a:t>
            </a:r>
            <a:r>
              <a:rPr lang="en-US" b="1" smtClean="0">
                <a:effectLst/>
              </a:rPr>
              <a:t>p= 7.86e-05 </a:t>
            </a:r>
          </a:p>
          <a:p>
            <a:endParaRPr lang="en-US" b="1" smtClean="0">
              <a:effectLst/>
            </a:endParaRPr>
          </a:p>
          <a:p>
            <a:r>
              <a:rPr lang="en-US" b="1" smtClean="0">
                <a:effectLst/>
              </a:rPr>
              <a:t>Wilcoxon</a:t>
            </a:r>
            <a:r>
              <a:rPr lang="en-US" b="1" baseline="0" smtClean="0">
                <a:effectLst/>
              </a:rPr>
              <a:t> test</a:t>
            </a:r>
          </a:p>
          <a:p>
            <a:r>
              <a:rPr lang="en-US" smtClean="0">
                <a:effectLst/>
              </a:rPr>
              <a:t>Call: survdiff(formula = Surv(surv_cens, vital_status) ~ met_potential, data = tp.surv, rho = 1) </a:t>
            </a:r>
          </a:p>
          <a:p>
            <a:r>
              <a:rPr lang="en-US" smtClean="0">
                <a:effectLst/>
              </a:rPr>
              <a:t>		N 	Observed 	Expected 	(O-E)^2/E 	(O-E)^2/V </a:t>
            </a:r>
          </a:p>
          <a:p>
            <a:r>
              <a:rPr lang="en-US" smtClean="0">
                <a:effectLst/>
              </a:rPr>
              <a:t>met_potential=high 	53 	5.14 	13.87 	5.49 	15.4 	</a:t>
            </a:r>
          </a:p>
          <a:p>
            <a:r>
              <a:rPr lang="en-US" smtClean="0">
                <a:effectLst/>
              </a:rPr>
              <a:t>met_potential=low 	45 	18.29 	9.56 	7.96 	15.4 </a:t>
            </a:r>
          </a:p>
          <a:p>
            <a:endParaRPr lang="en-US" smtClean="0">
              <a:effectLst/>
            </a:endParaRPr>
          </a:p>
          <a:p>
            <a:r>
              <a:rPr lang="en-US" smtClean="0">
                <a:effectLst/>
              </a:rPr>
              <a:t>Chisq= 15.4 on 1 degrees of freedom, </a:t>
            </a:r>
            <a:r>
              <a:rPr lang="en-US" b="1" smtClean="0">
                <a:effectLst/>
              </a:rPr>
              <a:t>p= 8.66e-05 </a:t>
            </a:r>
          </a:p>
          <a:p>
            <a:endParaRPr lang="en-US" b="1" smtClean="0">
              <a:effectLst/>
            </a:endParaRPr>
          </a:p>
          <a:p>
            <a:endParaRPr lang="en-US" b="1" smtClean="0">
              <a:effectLst/>
            </a:endParaRPr>
          </a:p>
          <a:p>
            <a:endParaRPr lang="en-US" b="1" smtClean="0">
              <a:effectLst/>
            </a:endParaRPr>
          </a:p>
          <a:p>
            <a:r>
              <a:rPr lang="en-US" b="0" smtClean="0">
                <a:effectLst/>
              </a:rPr>
              <a:t>could</a:t>
            </a:r>
            <a:r>
              <a:rPr lang="en-US" b="0" baseline="0" smtClean="0">
                <a:effectLst/>
              </a:rPr>
              <a:t> have confounders</a:t>
            </a:r>
          </a:p>
          <a:p>
            <a:r>
              <a:rPr lang="en-US" b="0" baseline="0" smtClean="0">
                <a:effectLst/>
              </a:rPr>
              <a:t>Run models again with treatment</a:t>
            </a:r>
          </a:p>
          <a:p>
            <a:r>
              <a:rPr lang="en-US" b="0" baseline="0" smtClean="0">
                <a:effectLst/>
              </a:rPr>
              <a:t>could be inflating survival rate of high metpot</a:t>
            </a:r>
          </a:p>
          <a:p>
            <a:r>
              <a:rPr lang="en-US" b="0" baseline="0" smtClean="0">
                <a:effectLst/>
                <a:sym typeface="Wingdings" panose="05000000000000000000" pitchFamily="2" charset="2"/>
              </a:rPr>
              <a:t> Not enough data in non-fixed cohort, couldn’t see sig diff</a:t>
            </a:r>
            <a:endParaRPr lang="en-US" b="0"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51</a:t>
            </a:fld>
            <a:endParaRPr lang="en-US"/>
          </a:p>
        </p:txBody>
      </p:sp>
    </p:spTree>
    <p:extLst>
      <p:ext uri="{BB962C8B-B14F-4D97-AF65-F5344CB8AC3E}">
        <p14:creationId xmlns:p14="http://schemas.microsoft.com/office/powerpoint/2010/main" val="3046866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Log rank test</a:t>
            </a:r>
            <a:endParaRPr lang="en-US" smtClean="0">
              <a:effectLst/>
            </a:endParaRPr>
          </a:p>
          <a:p>
            <a:r>
              <a:rPr lang="en-US" smtClean="0">
                <a:effectLst/>
              </a:rPr>
              <a:t>Call: survdiff(formula = Surv(surv_cens, vital_status) ~ met_potential_quant, data = tp.surv.quant, rho = 0) </a:t>
            </a:r>
          </a:p>
          <a:p>
            <a:endParaRPr lang="en-US" smtClean="0">
              <a:effectLst/>
            </a:endParaRPr>
          </a:p>
          <a:p>
            <a:r>
              <a:rPr lang="en-US" smtClean="0">
                <a:effectLst/>
              </a:rPr>
              <a:t>		N 	Observed 	Expected 	(O-E)^2/E 	(O-E)^2/V </a:t>
            </a:r>
          </a:p>
          <a:p>
            <a:r>
              <a:rPr lang="en-US" smtClean="0">
                <a:effectLst/>
              </a:rPr>
              <a:t>met_potential_quant=high 	25 	2 	7.77 	4.28 	9.66 </a:t>
            </a:r>
          </a:p>
          <a:p>
            <a:r>
              <a:rPr lang="en-US" smtClean="0">
                <a:effectLst/>
              </a:rPr>
              <a:t>met_potential_quant=low 	25 	12 	6.23 	5.34 	9.66 </a:t>
            </a:r>
          </a:p>
          <a:p>
            <a:endParaRPr lang="en-US" smtClean="0">
              <a:effectLst/>
            </a:endParaRPr>
          </a:p>
          <a:p>
            <a:r>
              <a:rPr lang="en-US" smtClean="0">
                <a:effectLst/>
              </a:rPr>
              <a:t>Chisq= 9.7 on 1 degrees of freedom, </a:t>
            </a:r>
            <a:r>
              <a:rPr lang="en-US" b="1" smtClean="0">
                <a:effectLst/>
              </a:rPr>
              <a:t>p= 0.00188 </a:t>
            </a:r>
          </a:p>
          <a:p>
            <a:endParaRPr lang="en-US" b="1" smtClean="0">
              <a:effectLst/>
            </a:endParaRPr>
          </a:p>
          <a:p>
            <a:r>
              <a:rPr lang="en-US" b="1" smtClean="0">
                <a:effectLst/>
              </a:rPr>
              <a:t>Wilcoxon</a:t>
            </a:r>
            <a:r>
              <a:rPr lang="en-US" b="1" baseline="0" smtClean="0">
                <a:effectLst/>
              </a:rPr>
              <a:t> test</a:t>
            </a:r>
          </a:p>
          <a:p>
            <a:r>
              <a:rPr lang="en-US" smtClean="0">
                <a:effectLst/>
              </a:rPr>
              <a:t>Call: survdiff(formula = Surv(surv_cens, vital_status) ~ met_potential_quant, data = tp.surv.quant, rho = 1) </a:t>
            </a:r>
          </a:p>
          <a:p>
            <a:r>
              <a:rPr lang="en-US" smtClean="0">
                <a:effectLst/>
              </a:rPr>
              <a:t>		</a:t>
            </a:r>
          </a:p>
          <a:p>
            <a:r>
              <a:rPr lang="en-US" smtClean="0">
                <a:effectLst/>
              </a:rPr>
              <a:t>		N 	Observed 	Expected 	(O-E)^2/E 	(O-E)^2/V </a:t>
            </a:r>
          </a:p>
          <a:p>
            <a:r>
              <a:rPr lang="en-US" smtClean="0">
                <a:effectLst/>
              </a:rPr>
              <a:t>met_potential_quant=high 	25 	1.76 	6.72 	3.66 	9.34 </a:t>
            </a:r>
          </a:p>
          <a:p>
            <a:r>
              <a:rPr lang="en-US" smtClean="0">
                <a:effectLst/>
              </a:rPr>
              <a:t>met_potential_quant=low 	25 	10.42 	5.46 	4.51 	9.34 </a:t>
            </a:r>
          </a:p>
          <a:p>
            <a:endParaRPr lang="en-US" smtClean="0">
              <a:effectLst/>
            </a:endParaRPr>
          </a:p>
          <a:p>
            <a:r>
              <a:rPr lang="en-US" smtClean="0">
                <a:effectLst/>
              </a:rPr>
              <a:t>Chisq= 9.3 on 1 degrees of freedom, </a:t>
            </a:r>
            <a:r>
              <a:rPr lang="en-US" b="1" smtClean="0">
                <a:effectLst/>
              </a:rPr>
              <a:t>p= 0.00225 </a:t>
            </a:r>
            <a:endParaRPr lang="en-US" b="1" baseline="0"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52</a:t>
            </a:fld>
            <a:endParaRPr lang="en-US"/>
          </a:p>
        </p:txBody>
      </p:sp>
    </p:spTree>
    <p:extLst>
      <p:ext uri="{BB962C8B-B14F-4D97-AF65-F5344CB8AC3E}">
        <p14:creationId xmlns:p14="http://schemas.microsoft.com/office/powerpoint/2010/main" val="183893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53</a:t>
            </a:fld>
            <a:endParaRPr lang="en-US"/>
          </a:p>
        </p:txBody>
      </p:sp>
    </p:spTree>
    <p:extLst>
      <p:ext uri="{BB962C8B-B14F-4D97-AF65-F5344CB8AC3E}">
        <p14:creationId xmlns:p14="http://schemas.microsoft.com/office/powerpoint/2010/main" val="221653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Log rank test</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56</a:t>
            </a:fld>
            <a:endParaRPr lang="en-US"/>
          </a:p>
        </p:txBody>
      </p:sp>
    </p:spTree>
    <p:extLst>
      <p:ext uri="{BB962C8B-B14F-4D97-AF65-F5344CB8AC3E}">
        <p14:creationId xmlns:p14="http://schemas.microsoft.com/office/powerpoint/2010/main" val="2221646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mtClean="0"/>
              <a:t>worth</a:t>
            </a:r>
            <a:r>
              <a:rPr lang="en-US" baseline="0" smtClean="0"/>
              <a:t> running in TM as well</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58</a:t>
            </a:fld>
            <a:endParaRPr lang="en-US"/>
          </a:p>
        </p:txBody>
      </p:sp>
    </p:spTree>
    <p:extLst>
      <p:ext uri="{BB962C8B-B14F-4D97-AF65-F5344CB8AC3E}">
        <p14:creationId xmlns:p14="http://schemas.microsoft.com/office/powerpoint/2010/main" val="192701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wt.s7[which(mut.s7$met_potential == "low"), 8] and wt.s7[which(mut.s7$met_potential == "high"), 8] </a:t>
            </a:r>
          </a:p>
          <a:p>
            <a:r>
              <a:rPr lang="en-US" smtClean="0">
                <a:effectLst/>
              </a:rPr>
              <a:t>W = 68, </a:t>
            </a:r>
            <a:r>
              <a:rPr lang="en-US" b="1" smtClean="0">
                <a:effectLst/>
              </a:rPr>
              <a:t>p-value = 0.8617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59</a:t>
            </a:fld>
            <a:endParaRPr lang="en-US"/>
          </a:p>
        </p:txBody>
      </p:sp>
    </p:spTree>
    <p:extLst>
      <p:ext uri="{BB962C8B-B14F-4D97-AF65-F5344CB8AC3E}">
        <p14:creationId xmlns:p14="http://schemas.microsoft.com/office/powerpoint/2010/main" val="2586985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mut.s7[which(mut.s7$met_potential == "low"), 8] and mut.s7[which(mut.s7$met_potential == "high"), 8] </a:t>
            </a:r>
          </a:p>
          <a:p>
            <a:r>
              <a:rPr lang="en-US" smtClean="0">
                <a:effectLst/>
              </a:rPr>
              <a:t>W = 114, </a:t>
            </a:r>
            <a:r>
              <a:rPr lang="en-US" b="1" smtClean="0">
                <a:effectLst/>
              </a:rPr>
              <a:t>p-value = 0.6621 </a:t>
            </a:r>
          </a:p>
          <a:p>
            <a:r>
              <a:rPr lang="en-US" smtClean="0">
                <a:effectLst/>
              </a:rPr>
              <a:t>alternative hypothesis: true location shift is not equal to 0 </a:t>
            </a: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60</a:t>
            </a:fld>
            <a:endParaRPr lang="en-US"/>
          </a:p>
        </p:txBody>
      </p:sp>
    </p:spTree>
    <p:extLst>
      <p:ext uri="{BB962C8B-B14F-4D97-AF65-F5344CB8AC3E}">
        <p14:creationId xmlns:p14="http://schemas.microsoft.com/office/powerpoint/2010/main" val="273267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Braf mut drives cancer progression, but in absence</a:t>
            </a:r>
            <a:r>
              <a:rPr lang="en-US" baseline="0" smtClean="0"/>
              <a:t> of mut S7 drives stronger metpot</a:t>
            </a:r>
          </a:p>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61</a:t>
            </a:fld>
            <a:endParaRPr lang="en-US"/>
          </a:p>
        </p:txBody>
      </p:sp>
    </p:spTree>
    <p:extLst>
      <p:ext uri="{BB962C8B-B14F-4D97-AF65-F5344CB8AC3E}">
        <p14:creationId xmlns:p14="http://schemas.microsoft.com/office/powerpoint/2010/main" val="2611517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wt.s1[which(wt.s1$met_potential == "low"), 2] and wt.s1[which(wt.s1$met_potential == "high"), 2] </a:t>
            </a:r>
          </a:p>
          <a:p>
            <a:r>
              <a:rPr lang="en-US" smtClean="0">
                <a:effectLst/>
              </a:rPr>
              <a:t>W = 47, </a:t>
            </a:r>
            <a:r>
              <a:rPr lang="en-US" b="1" smtClean="0">
                <a:effectLst/>
              </a:rPr>
              <a:t>p-value = 0.106 </a:t>
            </a:r>
          </a:p>
          <a:p>
            <a:r>
              <a:rPr lang="en-US" smtClean="0">
                <a:effectLst/>
              </a:rPr>
              <a:t>alternative hypothesis: true location shift is not equal to 0 </a:t>
            </a: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62</a:t>
            </a:fld>
            <a:endParaRPr lang="en-US"/>
          </a:p>
        </p:txBody>
      </p:sp>
    </p:spTree>
    <p:extLst>
      <p:ext uri="{BB962C8B-B14F-4D97-AF65-F5344CB8AC3E}">
        <p14:creationId xmlns:p14="http://schemas.microsoft.com/office/powerpoint/2010/main" val="346312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 </a:t>
            </a:r>
          </a:p>
          <a:p>
            <a:r>
              <a:rPr lang="en-US" smtClean="0">
                <a:effectLst/>
              </a:rPr>
              <a:t>cohort 	2 	18.53 	9.266 	18.82 	</a:t>
            </a:r>
            <a:r>
              <a:rPr lang="en-US" b="1" smtClean="0">
                <a:effectLst/>
              </a:rPr>
              <a:t>1.25e-08 *** </a:t>
            </a:r>
          </a:p>
          <a:p>
            <a:r>
              <a:rPr lang="en-US" smtClean="0">
                <a:effectLst/>
              </a:rPr>
              <a:t>Residuals 	548 	269.85 	0.492 </a:t>
            </a:r>
          </a:p>
          <a:p>
            <a:endParaRPr lang="en-US" smtClean="0">
              <a:effectLst/>
            </a:endParaRPr>
          </a:p>
          <a:p>
            <a:endParaRPr lang="en-US" smtClean="0">
              <a:effectLst/>
            </a:endParaRPr>
          </a:p>
          <a:p>
            <a:r>
              <a:rPr lang="en-US" smtClean="0">
                <a:effectLst/>
              </a:rPr>
              <a:t>Primary, cells want to metastasize, starting to metast, in prep stage for</a:t>
            </a:r>
            <a:r>
              <a:rPr lang="en-US" baseline="0" smtClean="0">
                <a:effectLst/>
              </a:rPr>
              <a:t> metast</a:t>
            </a:r>
            <a:endParaRPr lang="en-US" smtClean="0">
              <a:effectLst/>
            </a:endParaRPr>
          </a:p>
          <a:p>
            <a:r>
              <a:rPr lang="en-US" smtClean="0">
                <a:effectLst/>
              </a:rPr>
              <a:t>Once</a:t>
            </a:r>
            <a:r>
              <a:rPr lang="en-US" baseline="0" smtClean="0">
                <a:effectLst/>
              </a:rPr>
              <a:t> metastasized, they don’t want to much anymore, different state, no potential to further disseminate</a:t>
            </a:r>
          </a:p>
          <a:p>
            <a:endParaRPr lang="en-US" baseline="0" smtClean="0">
              <a:effectLst/>
            </a:endParaRPr>
          </a:p>
          <a:p>
            <a:r>
              <a:rPr lang="en-US" baseline="0" smtClean="0">
                <a:effectLst/>
              </a:rPr>
              <a:t>split</a:t>
            </a:r>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6</a:t>
            </a:fld>
            <a:endParaRPr lang="en-US"/>
          </a:p>
        </p:txBody>
      </p:sp>
    </p:spTree>
    <p:extLst>
      <p:ext uri="{BB962C8B-B14F-4D97-AF65-F5344CB8AC3E}">
        <p14:creationId xmlns:p14="http://schemas.microsoft.com/office/powerpoint/2010/main" val="3467215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mut.s1[which(mut.s1$met_potential == "low"), 2] and mut.s1[which(mut.s1$met_potential == "high"), 2] </a:t>
            </a:r>
          </a:p>
          <a:p>
            <a:r>
              <a:rPr lang="en-US" smtClean="0">
                <a:effectLst/>
              </a:rPr>
              <a:t>W = 108, </a:t>
            </a:r>
            <a:r>
              <a:rPr lang="en-US" b="1" smtClean="0">
                <a:effectLst/>
              </a:rPr>
              <a:t>p-value = 0.2353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63</a:t>
            </a:fld>
            <a:endParaRPr lang="en-US"/>
          </a:p>
        </p:txBody>
      </p:sp>
    </p:spTree>
    <p:extLst>
      <p:ext uri="{BB962C8B-B14F-4D97-AF65-F5344CB8AC3E}">
        <p14:creationId xmlns:p14="http://schemas.microsoft.com/office/powerpoint/2010/main" val="3936223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wt.s11[which(wt.s11$met_potential == "low"), 12] and wt.s11[which(wt.s11$met_potential == "high"), 12] </a:t>
            </a:r>
          </a:p>
          <a:p>
            <a:r>
              <a:rPr lang="en-US" smtClean="0">
                <a:effectLst/>
              </a:rPr>
              <a:t>W = 75, </a:t>
            </a:r>
            <a:r>
              <a:rPr lang="en-US" b="1" smtClean="0">
                <a:effectLst/>
              </a:rPr>
              <a:t>p-value = 0.8287</a:t>
            </a:r>
          </a:p>
          <a:p>
            <a:r>
              <a:rPr lang="en-US" smtClean="0">
                <a:effectLst/>
              </a:rPr>
              <a:t>alternative hypothesis: true location shift is not equal to 0 </a:t>
            </a: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65</a:t>
            </a:fld>
            <a:endParaRPr lang="en-US"/>
          </a:p>
        </p:txBody>
      </p:sp>
    </p:spTree>
    <p:extLst>
      <p:ext uri="{BB962C8B-B14F-4D97-AF65-F5344CB8AC3E}">
        <p14:creationId xmlns:p14="http://schemas.microsoft.com/office/powerpoint/2010/main" val="2554833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mut.s11[which(mut.s11$met_potential == "low"), 12] and mut.s11[which(mut.s11$met_potential == "high"), 12] </a:t>
            </a:r>
          </a:p>
          <a:p>
            <a:r>
              <a:rPr lang="en-US" smtClean="0">
                <a:effectLst/>
              </a:rPr>
              <a:t>W = 145, </a:t>
            </a:r>
            <a:r>
              <a:rPr lang="en-US" b="1" smtClean="0"/>
              <a:t>p-value = 0.9368</a:t>
            </a:r>
            <a:r>
              <a:rPr lang="en-US" smtClean="0">
                <a:effectLst/>
              </a:rPr>
              <a:t>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66</a:t>
            </a:fld>
            <a:endParaRPr lang="en-US"/>
          </a:p>
        </p:txBody>
      </p:sp>
    </p:spTree>
    <p:extLst>
      <p:ext uri="{BB962C8B-B14F-4D97-AF65-F5344CB8AC3E}">
        <p14:creationId xmlns:p14="http://schemas.microsoft.com/office/powerpoint/2010/main" val="334856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wt.s7[which(wt.s7$met_potential == "low"), 8] and wt.s7[which(wt.s7$met_potential == "high"), 8] </a:t>
            </a:r>
          </a:p>
          <a:p>
            <a:r>
              <a:rPr lang="en-US" smtClean="0">
                <a:effectLst/>
              </a:rPr>
              <a:t>W = 248, </a:t>
            </a:r>
            <a:r>
              <a:rPr lang="en-US" b="1" smtClean="0">
                <a:effectLst/>
              </a:rPr>
              <a:t>p-value = 0.6711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69</a:t>
            </a:fld>
            <a:endParaRPr lang="en-US"/>
          </a:p>
        </p:txBody>
      </p:sp>
    </p:spTree>
    <p:extLst>
      <p:ext uri="{BB962C8B-B14F-4D97-AF65-F5344CB8AC3E}">
        <p14:creationId xmlns:p14="http://schemas.microsoft.com/office/powerpoint/2010/main" val="548391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mut.s7[which(mut.s7$met_potential == "low"), 8] and mut.s7[which(mut.s7$met_potential == "high"), 8] </a:t>
            </a:r>
          </a:p>
          <a:p>
            <a:r>
              <a:rPr lang="en-US" smtClean="0">
                <a:effectLst/>
              </a:rPr>
              <a:t>W = 163, </a:t>
            </a:r>
            <a:r>
              <a:rPr lang="en-US" b="1" smtClean="0">
                <a:effectLst/>
              </a:rPr>
              <a:t>p-value = 0.8587</a:t>
            </a:r>
            <a:r>
              <a:rPr lang="en-US" smtClean="0">
                <a:effectLst/>
              </a:rPr>
              <a:t>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70</a:t>
            </a:fld>
            <a:endParaRPr lang="en-US"/>
          </a:p>
        </p:txBody>
      </p:sp>
    </p:spTree>
    <p:extLst>
      <p:ext uri="{BB962C8B-B14F-4D97-AF65-F5344CB8AC3E}">
        <p14:creationId xmlns:p14="http://schemas.microsoft.com/office/powerpoint/2010/main" val="548462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wt.s1[which(wt.s1$met_potential == "low"), 2] and wt.s1[which(wt.s1$met_potential == "high"), 2] </a:t>
            </a:r>
          </a:p>
          <a:p>
            <a:r>
              <a:rPr lang="en-US" smtClean="0">
                <a:effectLst/>
              </a:rPr>
              <a:t>W = 273, </a:t>
            </a:r>
            <a:r>
              <a:rPr lang="en-US" b="1" smtClean="0">
                <a:effectLst/>
              </a:rPr>
              <a:t>p-value = 0.9301 </a:t>
            </a:r>
          </a:p>
          <a:p>
            <a:r>
              <a:rPr lang="en-US" smtClean="0">
                <a:effectLst/>
              </a:rPr>
              <a:t>alternative hypothesis: true location shift is not equal to 0</a:t>
            </a:r>
          </a:p>
        </p:txBody>
      </p:sp>
      <p:sp>
        <p:nvSpPr>
          <p:cNvPr id="4" name="Slide Number Placeholder 3"/>
          <p:cNvSpPr>
            <a:spLocks noGrp="1"/>
          </p:cNvSpPr>
          <p:nvPr>
            <p:ph type="sldNum" sz="quarter" idx="10"/>
          </p:nvPr>
        </p:nvSpPr>
        <p:spPr/>
        <p:txBody>
          <a:bodyPr/>
          <a:lstStyle/>
          <a:p>
            <a:fld id="{014D3A7C-0B19-4A2D-8895-225FEA1D93B4}" type="slidenum">
              <a:rPr lang="en-US" smtClean="0"/>
              <a:t>72</a:t>
            </a:fld>
            <a:endParaRPr lang="en-US"/>
          </a:p>
        </p:txBody>
      </p:sp>
    </p:spTree>
    <p:extLst>
      <p:ext uri="{BB962C8B-B14F-4D97-AF65-F5344CB8AC3E}">
        <p14:creationId xmlns:p14="http://schemas.microsoft.com/office/powerpoint/2010/main" val="1035399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mut.s1[which(mut.s1$met_potential == "low"), 2] and mut.s1[which(mut.s1$met_potential == "high"), 2] </a:t>
            </a:r>
          </a:p>
          <a:p>
            <a:r>
              <a:rPr lang="en-US" smtClean="0">
                <a:effectLst/>
              </a:rPr>
              <a:t>W = 205, </a:t>
            </a:r>
            <a:r>
              <a:rPr lang="en-US" b="1" smtClean="0">
                <a:effectLst/>
              </a:rPr>
              <a:t>p-value = 0.6256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73</a:t>
            </a:fld>
            <a:endParaRPr lang="en-US"/>
          </a:p>
        </p:txBody>
      </p:sp>
    </p:spTree>
    <p:extLst>
      <p:ext uri="{BB962C8B-B14F-4D97-AF65-F5344CB8AC3E}">
        <p14:creationId xmlns:p14="http://schemas.microsoft.com/office/powerpoint/2010/main" val="1595193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wt.s11[which(wt.s11$met_potential == "low"), 12] and wt.s11[which(wt.s11$met_potential == "high"), 12] </a:t>
            </a:r>
          </a:p>
          <a:p>
            <a:r>
              <a:rPr lang="en-US" smtClean="0">
                <a:effectLst/>
              </a:rPr>
              <a:t>W = 260, </a:t>
            </a:r>
            <a:r>
              <a:rPr lang="en-US" b="1" smtClean="0">
                <a:effectLst/>
              </a:rPr>
              <a:t>p-value = 0.7541 </a:t>
            </a:r>
          </a:p>
          <a:p>
            <a:r>
              <a:rPr lang="en-US" smtClean="0">
                <a:effectLst/>
              </a:rPr>
              <a:t>alternative hypothesis: true location shift is not equal to 0</a:t>
            </a:r>
          </a:p>
        </p:txBody>
      </p:sp>
      <p:sp>
        <p:nvSpPr>
          <p:cNvPr id="4" name="Slide Number Placeholder 3"/>
          <p:cNvSpPr>
            <a:spLocks noGrp="1"/>
          </p:cNvSpPr>
          <p:nvPr>
            <p:ph type="sldNum" sz="quarter" idx="10"/>
          </p:nvPr>
        </p:nvSpPr>
        <p:spPr/>
        <p:txBody>
          <a:bodyPr/>
          <a:lstStyle/>
          <a:p>
            <a:fld id="{014D3A7C-0B19-4A2D-8895-225FEA1D93B4}" type="slidenum">
              <a:rPr lang="en-US" smtClean="0"/>
              <a:t>75</a:t>
            </a:fld>
            <a:endParaRPr lang="en-US"/>
          </a:p>
        </p:txBody>
      </p:sp>
    </p:spTree>
    <p:extLst>
      <p:ext uri="{BB962C8B-B14F-4D97-AF65-F5344CB8AC3E}">
        <p14:creationId xmlns:p14="http://schemas.microsoft.com/office/powerpoint/2010/main" val="1196208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mut.s11[which(mut.s11$met_potential == "low"), 12] and mut.s11[which(mut.s11$met_potential == "high"), 12] </a:t>
            </a:r>
          </a:p>
          <a:p>
            <a:r>
              <a:rPr lang="en-US" smtClean="0">
                <a:effectLst/>
              </a:rPr>
              <a:t>W = 170, </a:t>
            </a:r>
            <a:r>
              <a:rPr lang="en-US" b="1" smtClean="0">
                <a:effectLst/>
              </a:rPr>
              <a:t>p-value = 0.9281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76</a:t>
            </a:fld>
            <a:endParaRPr lang="en-US"/>
          </a:p>
        </p:txBody>
      </p:sp>
    </p:spTree>
    <p:extLst>
      <p:ext uri="{BB962C8B-B14F-4D97-AF65-F5344CB8AC3E}">
        <p14:creationId xmlns:p14="http://schemas.microsoft.com/office/powerpoint/2010/main" val="2759420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Outliers removed</a:t>
            </a:r>
            <a:r>
              <a:rPr lang="en-US" baseline="0" smtClean="0"/>
              <a:t> (&lt; 25%, &gt;75% percentile gene expression)</a:t>
            </a:r>
          </a:p>
        </p:txBody>
      </p:sp>
      <p:sp>
        <p:nvSpPr>
          <p:cNvPr id="4" name="Slide Number Placeholder 3"/>
          <p:cNvSpPr>
            <a:spLocks noGrp="1"/>
          </p:cNvSpPr>
          <p:nvPr>
            <p:ph type="sldNum" sz="quarter" idx="10"/>
          </p:nvPr>
        </p:nvSpPr>
        <p:spPr/>
        <p:txBody>
          <a:bodyPr/>
          <a:lstStyle/>
          <a:p>
            <a:fld id="{014D3A7C-0B19-4A2D-8895-225FEA1D93B4}" type="slidenum">
              <a:rPr lang="en-US" smtClean="0"/>
              <a:t>79</a:t>
            </a:fld>
            <a:endParaRPr lang="en-US"/>
          </a:p>
        </p:txBody>
      </p:sp>
    </p:spTree>
    <p:extLst>
      <p:ext uri="{BB962C8B-B14F-4D97-AF65-F5344CB8AC3E}">
        <p14:creationId xmlns:p14="http://schemas.microsoft.com/office/powerpoint/2010/main" val="2479127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General genes for invasion</a:t>
            </a:r>
            <a:r>
              <a:rPr lang="en-US" b="1" baseline="0" smtClean="0"/>
              <a:t> and metastasis - </a:t>
            </a:r>
            <a:r>
              <a:rPr lang="en-US" b="1" smtClean="0"/>
              <a:t>27 gene</a:t>
            </a:r>
          </a:p>
          <a:p>
            <a:r>
              <a:rPr lang="en-US" smtClean="0"/>
              <a:t>MMP1	MMP2 	MMP3 	MMP7 	MMP9 	MMP10 	MMP11 	MMP12 	MMP13 	MMP14 </a:t>
            </a:r>
          </a:p>
          <a:p>
            <a:r>
              <a:rPr lang="en-US" smtClean="0"/>
              <a:t>MMP15	MMP16	MMP17 	MMP19 	MMP21 	MMP23B 	MMP24 	MMP25 	MMP26 	MMP27 </a:t>
            </a:r>
          </a:p>
          <a:p>
            <a:r>
              <a:rPr lang="en-US" smtClean="0"/>
              <a:t>MMP28	ITGB3	ITGAV 	PTK2 	CDH1 	SPARC 	WFDC2</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a:t>
            </a:fld>
            <a:endParaRPr lang="en-US"/>
          </a:p>
        </p:txBody>
      </p:sp>
    </p:spTree>
    <p:extLst>
      <p:ext uri="{BB962C8B-B14F-4D97-AF65-F5344CB8AC3E}">
        <p14:creationId xmlns:p14="http://schemas.microsoft.com/office/powerpoint/2010/main" val="293161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ANOVA</a:t>
            </a:r>
          </a:p>
          <a:p>
            <a:r>
              <a:rPr lang="en-US" smtClean="0">
                <a:effectLst/>
              </a:rPr>
              <a:t>	Df 	Sum Sq 	Mean Sq 	F value 	</a:t>
            </a:r>
            <a:r>
              <a:rPr lang="en-US" b="1" smtClean="0">
                <a:effectLst/>
              </a:rPr>
              <a:t>Pr(&gt;F) </a:t>
            </a:r>
          </a:p>
          <a:p>
            <a:r>
              <a:rPr lang="en-US" smtClean="0">
                <a:effectLst/>
              </a:rPr>
              <a:t>stage 	3 	1.48 	0.4934 	1.016 	</a:t>
            </a:r>
            <a:r>
              <a:rPr lang="en-US" b="1" smtClean="0">
                <a:effectLst/>
              </a:rPr>
              <a:t>0.389 </a:t>
            </a:r>
          </a:p>
          <a:p>
            <a:r>
              <a:rPr lang="en-US" smtClean="0">
                <a:effectLst/>
              </a:rPr>
              <a:t>Residuals 	94 	45.67 	0.4858 </a:t>
            </a:r>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8</a:t>
            </a:fld>
            <a:endParaRPr lang="en-US"/>
          </a:p>
        </p:txBody>
      </p:sp>
    </p:spTree>
    <p:extLst>
      <p:ext uri="{BB962C8B-B14F-4D97-AF65-F5344CB8AC3E}">
        <p14:creationId xmlns:p14="http://schemas.microsoft.com/office/powerpoint/2010/main" val="224196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 </a:t>
            </a:r>
          </a:p>
          <a:p>
            <a:r>
              <a:rPr lang="en-US" smtClean="0">
                <a:effectLst/>
              </a:rPr>
              <a:t>stage 	3 	1.42 	0.4738 	0.934 	</a:t>
            </a:r>
            <a:r>
              <a:rPr lang="en-US" b="1" smtClean="0">
                <a:effectLst/>
              </a:rPr>
              <a:t>0.425 </a:t>
            </a:r>
          </a:p>
          <a:p>
            <a:r>
              <a:rPr lang="en-US" smtClean="0">
                <a:effectLst/>
              </a:rPr>
              <a:t>Residuals 	305 	154.80 	0.5075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9</a:t>
            </a:fld>
            <a:endParaRPr lang="en-US"/>
          </a:p>
        </p:txBody>
      </p:sp>
    </p:spTree>
    <p:extLst>
      <p:ext uri="{BB962C8B-B14F-4D97-AF65-F5344CB8AC3E}">
        <p14:creationId xmlns:p14="http://schemas.microsoft.com/office/powerpoint/2010/main" val="326515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SKCM TP</a:t>
            </a:r>
          </a:p>
          <a:p>
            <a:r>
              <a:rPr lang="en-US" smtClean="0">
                <a:effectLst/>
              </a:rPr>
              <a:t>Welch Two Sample t-test </a:t>
            </a:r>
          </a:p>
          <a:p>
            <a:r>
              <a:rPr lang="en-US" smtClean="0">
                <a:effectLst/>
              </a:rPr>
              <a:t>data: tp.skcm.metscore.stage.early$met_score and tp.skcm.metscore.stage.late$met_score </a:t>
            </a:r>
          </a:p>
          <a:p>
            <a:r>
              <a:rPr lang="en-US" smtClean="0">
                <a:effectLst/>
              </a:rPr>
              <a:t>t = 0.36297, df = 55.404, </a:t>
            </a:r>
            <a:r>
              <a:rPr lang="en-US" b="1" smtClean="0">
                <a:effectLst/>
              </a:rPr>
              <a:t>p-value = 0.718 </a:t>
            </a:r>
          </a:p>
          <a:p>
            <a:r>
              <a:rPr lang="en-US" smtClean="0">
                <a:effectLst/>
              </a:rPr>
              <a:t>alternative hypothesis: true difference in means is not equal to 0 </a:t>
            </a:r>
          </a:p>
          <a:p>
            <a:r>
              <a:rPr lang="en-US" smtClean="0">
                <a:effectLst/>
              </a:rPr>
              <a:t>95 percent confidence interval: -0.2521300 0.3636851 </a:t>
            </a:r>
          </a:p>
          <a:p>
            <a:r>
              <a:rPr lang="en-US" smtClean="0">
                <a:effectLst/>
              </a:rPr>
              <a:t>sample estimates: </a:t>
            </a:r>
          </a:p>
          <a:p>
            <a:r>
              <a:rPr lang="en-US" smtClean="0">
                <a:effectLst/>
              </a:rPr>
              <a:t>mean of x mean of y </a:t>
            </a:r>
          </a:p>
          <a:p>
            <a:r>
              <a:rPr lang="en-US" smtClean="0">
                <a:effectLst/>
              </a:rPr>
              <a:t>7.742203 7.686425 </a:t>
            </a:r>
          </a:p>
          <a:p>
            <a:endParaRPr lang="en-US" smtClean="0">
              <a:effectLst/>
            </a:endParaRPr>
          </a:p>
          <a:p>
            <a:r>
              <a:rPr lang="en-US" b="1" smtClean="0">
                <a:effectLst/>
              </a:rPr>
              <a:t>SKCM TM</a:t>
            </a:r>
          </a:p>
          <a:p>
            <a:r>
              <a:rPr lang="en-US" smtClean="0">
                <a:effectLst/>
              </a:rPr>
              <a:t>Welch Two Sample t-test </a:t>
            </a:r>
          </a:p>
          <a:p>
            <a:r>
              <a:rPr lang="en-US" smtClean="0">
                <a:effectLst/>
              </a:rPr>
              <a:t>data: tm.skcm.metscore.stage.early$met_score and tm.skcm.metscore.stage.late$met_score </a:t>
            </a:r>
          </a:p>
          <a:p>
            <a:r>
              <a:rPr lang="en-US" smtClean="0">
                <a:effectLst/>
              </a:rPr>
              <a:t>t = -1.5593, df = 297.01, </a:t>
            </a:r>
            <a:r>
              <a:rPr lang="en-US" b="1" smtClean="0">
                <a:effectLst/>
              </a:rPr>
              <a:t>p-value = 0.12 </a:t>
            </a:r>
          </a:p>
          <a:p>
            <a:r>
              <a:rPr lang="en-US" smtClean="0">
                <a:effectLst/>
              </a:rPr>
              <a:t>alternative hypothesis: true difference in means is not equal to 0 </a:t>
            </a:r>
          </a:p>
          <a:p>
            <a:r>
              <a:rPr lang="en-US" smtClean="0">
                <a:effectLst/>
              </a:rPr>
              <a:t>95 percent confidence interval: -0.28659202 0.03320864 </a:t>
            </a:r>
          </a:p>
          <a:p>
            <a:r>
              <a:rPr lang="en-US" smtClean="0">
                <a:effectLst/>
              </a:rPr>
              <a:t>sample estimates: mean of x mean of y </a:t>
            </a:r>
          </a:p>
          <a:p>
            <a:r>
              <a:rPr lang="en-US" smtClean="0">
                <a:effectLst/>
              </a:rPr>
              <a:t>7.408543 7.535235 </a:t>
            </a:r>
            <a:endParaRPr lang="en-US" b="0"/>
          </a:p>
        </p:txBody>
      </p:sp>
      <p:sp>
        <p:nvSpPr>
          <p:cNvPr id="4" name="Slide Number Placeholder 3"/>
          <p:cNvSpPr>
            <a:spLocks noGrp="1"/>
          </p:cNvSpPr>
          <p:nvPr>
            <p:ph type="sldNum" sz="quarter" idx="10"/>
          </p:nvPr>
        </p:nvSpPr>
        <p:spPr/>
        <p:txBody>
          <a:bodyPr/>
          <a:lstStyle/>
          <a:p>
            <a:fld id="{014D3A7C-0B19-4A2D-8895-225FEA1D93B4}" type="slidenum">
              <a:rPr lang="en-US" smtClean="0"/>
              <a:t>10</a:t>
            </a:fld>
            <a:endParaRPr lang="en-US"/>
          </a:p>
        </p:txBody>
      </p:sp>
    </p:spTree>
    <p:extLst>
      <p:ext uri="{BB962C8B-B14F-4D97-AF65-F5344CB8AC3E}">
        <p14:creationId xmlns:p14="http://schemas.microsoft.com/office/powerpoint/2010/main" val="129436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76425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300954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99893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67287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4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D18C674-62BC-433D-97B7-15F1B050534E}"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91951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18C674-62BC-433D-97B7-15F1B050534E}"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55389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220607"/>
            <a:ext cx="5157787" cy="4605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1847850"/>
            <a:ext cx="5157787" cy="43418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221900"/>
            <a:ext cx="5183188" cy="4592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1847850"/>
            <a:ext cx="5183188" cy="43418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18C674-62BC-433D-97B7-15F1B050534E}" type="datetimeFigureOut">
              <a:rPr lang="en-US" smtClean="0"/>
              <a:t>8/23/2018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F4806-2714-4E3B-A3A1-AF5663ED7BF1}" type="slidenum">
              <a:rPr lang="en-US" smtClean="0"/>
              <a:t>‹#›</a:t>
            </a:fld>
            <a:endParaRPr lang="en-US"/>
          </a:p>
        </p:txBody>
      </p:sp>
      <p:sp>
        <p:nvSpPr>
          <p:cNvPr id="12" name="Title Placeholder 1"/>
          <p:cNvSpPr>
            <a:spLocks noGrp="1"/>
          </p:cNvSpPr>
          <p:nvPr>
            <p:ph type="title"/>
          </p:nvPr>
        </p:nvSpPr>
        <p:spPr>
          <a:xfrm>
            <a:off x="838200" y="365126"/>
            <a:ext cx="10515600" cy="759732"/>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val="7718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18C674-62BC-433D-97B7-15F1B050534E}" type="datetimeFigureOut">
              <a:rPr lang="en-US" smtClean="0"/>
              <a:t>8/23/2018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01433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8C674-62BC-433D-97B7-15F1B050534E}" type="datetimeFigureOut">
              <a:rPr lang="en-US" smtClean="0"/>
              <a:t>8/23/2018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1482894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D18C674-62BC-433D-97B7-15F1B050534E}"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914260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D18C674-62BC-433D-97B7-15F1B050534E}"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155434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5973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211943"/>
            <a:ext cx="10515600" cy="49650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8C674-62BC-433D-97B7-15F1B050534E}" type="datetimeFigureOut">
              <a:rPr lang="en-US" smtClean="0"/>
              <a:t>8/23/2018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F4806-2714-4E3B-A3A1-AF5663ED7BF1}" type="slidenum">
              <a:rPr lang="en-US" smtClean="0"/>
              <a:t>‹#›</a:t>
            </a:fld>
            <a:endParaRPr lang="en-US"/>
          </a:p>
        </p:txBody>
      </p:sp>
    </p:spTree>
    <p:extLst>
      <p:ext uri="{BB962C8B-B14F-4D97-AF65-F5344CB8AC3E}">
        <p14:creationId xmlns:p14="http://schemas.microsoft.com/office/powerpoint/2010/main" val="1924409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tif"/></Relationships>
</file>

<file path=ppt/slides/_rels/slide11.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tif"/></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tif"/></Relationships>
</file>

<file path=ppt/slides/_rels/slide26.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t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35.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8.tif"/></Relationships>
</file>

<file path=ppt/slides/_rels/slide4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9.tif"/></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1.tif"/></Relationships>
</file>

<file path=ppt/slides/_rels/slide6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53.tiff"/></Relationships>
</file>

<file path=ppt/slides/_rels/slide6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5.tif"/></Relationships>
</file>

<file path=ppt/slides/_rels/slide63.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7.tif"/></Relationships>
</file>

<file path=ppt/slides/_rels/slide6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1.tiff"/></Relationships>
</file>

<file path=ppt/slides/_rels/slide6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3.tiff"/></Relationships>
</file>

<file path=ppt/slides/_rels/slide6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67.t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9.tif"/></Relationships>
</file>

<file path=ppt/slides/_rels/slide7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3.tiff"/></Relationships>
</file>

<file path=ppt/slides/_rels/slide73.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5.tiff"/></Relationships>
</file>

<file path=ppt/slides/_rels/slide74.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9.tif"/></Relationships>
</file>

<file path=ppt/slides/_rels/slide76.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81.tiff"/></Relationships>
</file>

<file path=ppt/slides/_rels/slide7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smtClean="0">
                <a:solidFill>
                  <a:schemeClr val="bg1">
                    <a:lumMod val="50000"/>
                  </a:schemeClr>
                </a:solidFill>
              </a:rPr>
              <a:t>2. METASTATIC SCORING</a:t>
            </a:r>
            <a:endParaRPr lang="en-US" sz="2800">
              <a:solidFill>
                <a:schemeClr val="bg1">
                  <a:lumMod val="50000"/>
                </a:schemeClr>
              </a:solidFill>
            </a:endParaRPr>
          </a:p>
        </p:txBody>
      </p:sp>
      <p:sp>
        <p:nvSpPr>
          <p:cNvPr id="2" name="Title 1"/>
          <p:cNvSpPr>
            <a:spLocks noGrp="1"/>
          </p:cNvSpPr>
          <p:nvPr>
            <p:ph type="ctrTitle"/>
          </p:nvPr>
        </p:nvSpPr>
        <p:spPr/>
        <p:txBody>
          <a:bodyPr/>
          <a:lstStyle/>
          <a:p>
            <a:r>
              <a:rPr lang="en-US" smtClean="0"/>
              <a:t>Project figures</a:t>
            </a:r>
            <a:endParaRPr lang="en-US"/>
          </a:p>
        </p:txBody>
      </p:sp>
    </p:spTree>
    <p:extLst>
      <p:ext uri="{BB962C8B-B14F-4D97-AF65-F5344CB8AC3E}">
        <p14:creationId xmlns:p14="http://schemas.microsoft.com/office/powerpoint/2010/main" val="3583593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422"/>
            <a:ext cx="5688815" cy="682657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48544"/>
            <a:ext cx="5688632" cy="6826358"/>
          </a:xfrm>
          <a:prstGeom prst="rect">
            <a:avLst/>
          </a:prstGeom>
        </p:spPr>
      </p:pic>
    </p:spTree>
    <p:extLst>
      <p:ext uri="{BB962C8B-B14F-4D97-AF65-F5344CB8AC3E}">
        <p14:creationId xmlns:p14="http://schemas.microsoft.com/office/powerpoint/2010/main" val="349804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220" y="-27384"/>
            <a:ext cx="9144345" cy="6858259"/>
          </a:xfrm>
          <a:prstGeom prst="rect">
            <a:avLst/>
          </a:prstGeom>
        </p:spPr>
      </p:pic>
    </p:spTree>
    <p:extLst>
      <p:ext uri="{BB962C8B-B14F-4D97-AF65-F5344CB8AC3E}">
        <p14:creationId xmlns:p14="http://schemas.microsoft.com/office/powerpoint/2010/main" val="353201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6158" y="0"/>
            <a:ext cx="5688632" cy="6826358"/>
          </a:xfrm>
          <a:prstGeom prst="rect">
            <a:avLst/>
          </a:prstGeom>
        </p:spPr>
      </p:pic>
    </p:spTree>
    <p:extLst>
      <p:ext uri="{BB962C8B-B14F-4D97-AF65-F5344CB8AC3E}">
        <p14:creationId xmlns:p14="http://schemas.microsoft.com/office/powerpoint/2010/main" val="132129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Significantly differentially expressed genes SKCM TP vs. TM</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294319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Metastasis gene list selection</a:t>
            </a:r>
            <a:endParaRPr lang="en-US"/>
          </a:p>
        </p:txBody>
      </p:sp>
      <p:grpSp>
        <p:nvGrpSpPr>
          <p:cNvPr id="20" name="Group 19"/>
          <p:cNvGrpSpPr/>
          <p:nvPr/>
        </p:nvGrpSpPr>
        <p:grpSpPr>
          <a:xfrm>
            <a:off x="2855640" y="2276872"/>
            <a:ext cx="6650336" cy="1963784"/>
            <a:chOff x="2043905" y="2289966"/>
            <a:chExt cx="8116095" cy="2396610"/>
          </a:xfrm>
        </p:grpSpPr>
        <p:sp>
          <p:nvSpPr>
            <p:cNvPr id="12" name="TextBox 11"/>
            <p:cNvSpPr txBox="1"/>
            <p:nvPr/>
          </p:nvSpPr>
          <p:spPr>
            <a:xfrm>
              <a:off x="2043905" y="2924945"/>
              <a:ext cx="2119784" cy="1163598"/>
            </a:xfrm>
            <a:prstGeom prst="roundRect">
              <a:avLst/>
            </a:prstGeom>
            <a:solidFill>
              <a:schemeClr val="tx2">
                <a:lumMod val="75000"/>
              </a:schemeClr>
            </a:solid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cBioportal and literature</a:t>
              </a:r>
            </a:p>
            <a:p>
              <a:pPr algn="ctr"/>
              <a:r>
                <a:rPr lang="en-US" sz="1600" b="1" smtClean="0">
                  <a:solidFill>
                    <a:schemeClr val="bg1"/>
                  </a:solidFill>
                </a:rPr>
                <a:t>119 genes</a:t>
              </a:r>
              <a:endParaRPr lang="en-US" sz="1600" b="1">
                <a:solidFill>
                  <a:schemeClr val="bg1"/>
                </a:solidFill>
              </a:endParaRPr>
            </a:p>
          </p:txBody>
        </p:sp>
        <p:sp>
          <p:nvSpPr>
            <p:cNvPr id="13" name="TextBox 12"/>
            <p:cNvSpPr txBox="1"/>
            <p:nvPr/>
          </p:nvSpPr>
          <p:spPr>
            <a:xfrm>
              <a:off x="5036108" y="2924945"/>
              <a:ext cx="2119784" cy="1163598"/>
            </a:xfrm>
            <a:prstGeom prst="roundRect">
              <a:avLst/>
            </a:prstGeom>
            <a:solidFill>
              <a:schemeClr val="tx2">
                <a:lumMod val="60000"/>
                <a:lumOff val="40000"/>
              </a:schemeClr>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Differentially expressed</a:t>
              </a:r>
            </a:p>
            <a:p>
              <a:pPr algn="ctr"/>
              <a:r>
                <a:rPr lang="en-US" sz="1600" b="1" smtClean="0">
                  <a:solidFill>
                    <a:schemeClr val="bg1"/>
                  </a:solidFill>
                </a:rPr>
                <a:t>63 genes</a:t>
              </a:r>
              <a:endParaRPr lang="en-US" sz="1600" b="1">
                <a:solidFill>
                  <a:schemeClr val="bg1"/>
                </a:solidFill>
              </a:endParaRPr>
            </a:p>
          </p:txBody>
        </p:sp>
        <p:sp>
          <p:nvSpPr>
            <p:cNvPr id="14" name="TextBox 13"/>
            <p:cNvSpPr txBox="1"/>
            <p:nvPr/>
          </p:nvSpPr>
          <p:spPr>
            <a:xfrm>
              <a:off x="8028311" y="2289966"/>
              <a:ext cx="2119784" cy="1163598"/>
            </a:xfrm>
            <a:prstGeom prst="roundRect">
              <a:avLst/>
            </a:prstGeom>
            <a:solidFill>
              <a:schemeClr val="accent1"/>
            </a:solidFill>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Upregulated </a:t>
              </a:r>
              <a:br>
                <a:rPr lang="en-US" sz="1600" smtClean="0">
                  <a:solidFill>
                    <a:schemeClr val="bg1"/>
                  </a:solidFill>
                </a:rPr>
              </a:br>
              <a:r>
                <a:rPr lang="en-US" sz="1600" smtClean="0">
                  <a:solidFill>
                    <a:schemeClr val="bg1"/>
                  </a:solidFill>
                </a:rPr>
                <a:t>in TM</a:t>
              </a:r>
            </a:p>
            <a:p>
              <a:pPr algn="ctr"/>
              <a:r>
                <a:rPr lang="en-US" sz="1600" b="1" smtClean="0">
                  <a:solidFill>
                    <a:schemeClr val="bg1"/>
                  </a:solidFill>
                </a:rPr>
                <a:t>42 genes</a:t>
              </a:r>
              <a:endParaRPr lang="en-US" sz="1600" b="1">
                <a:solidFill>
                  <a:schemeClr val="bg1"/>
                </a:solidFill>
              </a:endParaRPr>
            </a:p>
          </p:txBody>
        </p:sp>
        <p:sp>
          <p:nvSpPr>
            <p:cNvPr id="15" name="TextBox 14"/>
            <p:cNvSpPr txBox="1"/>
            <p:nvPr/>
          </p:nvSpPr>
          <p:spPr>
            <a:xfrm>
              <a:off x="8040216" y="3522978"/>
              <a:ext cx="2119784" cy="1163598"/>
            </a:xfrm>
            <a:prstGeom prst="roundRect">
              <a:avLst/>
            </a:prstGeom>
            <a:solidFill>
              <a:schemeClr val="accent1"/>
            </a:solidFill>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Downregulated</a:t>
              </a:r>
              <a:br>
                <a:rPr lang="en-US" sz="1600" smtClean="0">
                  <a:solidFill>
                    <a:schemeClr val="bg1"/>
                  </a:solidFill>
                </a:rPr>
              </a:br>
              <a:r>
                <a:rPr lang="en-US" sz="1600" smtClean="0">
                  <a:solidFill>
                    <a:schemeClr val="bg1"/>
                  </a:solidFill>
                </a:rPr>
                <a:t>in TM</a:t>
              </a:r>
            </a:p>
            <a:p>
              <a:pPr algn="ctr"/>
              <a:r>
                <a:rPr lang="en-US" sz="1600" b="1" smtClean="0">
                  <a:solidFill>
                    <a:schemeClr val="bg1"/>
                  </a:solidFill>
                </a:rPr>
                <a:t>21 genes</a:t>
              </a:r>
              <a:endParaRPr lang="en-US" sz="1600" b="1">
                <a:solidFill>
                  <a:schemeClr val="bg1"/>
                </a:solidFill>
              </a:endParaRPr>
            </a:p>
          </p:txBody>
        </p:sp>
        <p:sp>
          <p:nvSpPr>
            <p:cNvPr id="16" name="Right Arrow 15"/>
            <p:cNvSpPr/>
            <p:nvPr/>
          </p:nvSpPr>
          <p:spPr>
            <a:xfrm>
              <a:off x="4383874" y="3255702"/>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9413766">
              <a:off x="7376077" y="2946049"/>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101848">
              <a:off x="7369912" y="3561812"/>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187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6"/>
            <a:ext cx="10515600" cy="759732"/>
          </a:xfrm>
        </p:spPr>
        <p:txBody>
          <a:bodyPr anchor="ctr">
            <a:noAutofit/>
          </a:bodyPr>
          <a:lstStyle/>
          <a:p>
            <a:pPr algn="ctr"/>
            <a:r>
              <a:rPr lang="en-US" sz="3600" smtClean="0"/>
              <a:t>Genes with significant difference </a:t>
            </a:r>
            <a:br>
              <a:rPr lang="en-US" sz="3600" smtClean="0"/>
            </a:br>
            <a:r>
              <a:rPr lang="en-US" sz="3600" smtClean="0"/>
              <a:t>in mean expression TP vs. TM</a:t>
            </a:r>
            <a:endParaRPr lang="en-US" sz="3600"/>
          </a:p>
        </p:txBody>
      </p:sp>
      <p:graphicFrame>
        <p:nvGraphicFramePr>
          <p:cNvPr id="2" name="Table 1"/>
          <p:cNvGraphicFramePr>
            <a:graphicFrameLocks noGrp="1"/>
          </p:cNvGraphicFramePr>
          <p:nvPr>
            <p:extLst>
              <p:ext uri="{D42A27DB-BD31-4B8C-83A1-F6EECF244321}">
                <p14:modId xmlns:p14="http://schemas.microsoft.com/office/powerpoint/2010/main" val="2556565305"/>
              </p:ext>
            </p:extLst>
          </p:nvPr>
        </p:nvGraphicFramePr>
        <p:xfrm>
          <a:off x="1487487" y="1726024"/>
          <a:ext cx="9217025" cy="4079240"/>
        </p:xfrm>
        <a:graphic>
          <a:graphicData uri="http://schemas.openxmlformats.org/drawingml/2006/table">
            <a:tbl>
              <a:tblPr firstRow="1" bandRow="1">
                <a:tableStyleId>{5C22544A-7EE6-4342-B048-85BDC9FD1C3A}</a:tableStyleId>
              </a:tblPr>
              <a:tblGrid>
                <a:gridCol w="1997022">
                  <a:extLst>
                    <a:ext uri="{9D8B030D-6E8A-4147-A177-3AD203B41FA5}">
                      <a16:colId xmlns:a16="http://schemas.microsoft.com/office/drawing/2014/main" val="2159795239"/>
                    </a:ext>
                  </a:extLst>
                </a:gridCol>
                <a:gridCol w="1470503">
                  <a:extLst>
                    <a:ext uri="{9D8B030D-6E8A-4147-A177-3AD203B41FA5}">
                      <a16:colId xmlns:a16="http://schemas.microsoft.com/office/drawing/2014/main" val="926527191"/>
                    </a:ext>
                  </a:extLst>
                </a:gridCol>
                <a:gridCol w="1149900">
                  <a:extLst>
                    <a:ext uri="{9D8B030D-6E8A-4147-A177-3AD203B41FA5}">
                      <a16:colId xmlns:a16="http://schemas.microsoft.com/office/drawing/2014/main" val="3335312482"/>
                    </a:ext>
                  </a:extLst>
                </a:gridCol>
                <a:gridCol w="1149900">
                  <a:extLst>
                    <a:ext uri="{9D8B030D-6E8A-4147-A177-3AD203B41FA5}">
                      <a16:colId xmlns:a16="http://schemas.microsoft.com/office/drawing/2014/main" val="295193085"/>
                    </a:ext>
                  </a:extLst>
                </a:gridCol>
                <a:gridCol w="1149900">
                  <a:extLst>
                    <a:ext uri="{9D8B030D-6E8A-4147-A177-3AD203B41FA5}">
                      <a16:colId xmlns:a16="http://schemas.microsoft.com/office/drawing/2014/main" val="3340575581"/>
                    </a:ext>
                  </a:extLst>
                </a:gridCol>
                <a:gridCol w="1149900">
                  <a:extLst>
                    <a:ext uri="{9D8B030D-6E8A-4147-A177-3AD203B41FA5}">
                      <a16:colId xmlns:a16="http://schemas.microsoft.com/office/drawing/2014/main" val="1301472713"/>
                    </a:ext>
                  </a:extLst>
                </a:gridCol>
                <a:gridCol w="1149900">
                  <a:extLst>
                    <a:ext uri="{9D8B030D-6E8A-4147-A177-3AD203B41FA5}">
                      <a16:colId xmlns:a16="http://schemas.microsoft.com/office/drawing/2014/main" val="664694077"/>
                    </a:ext>
                  </a:extLst>
                </a:gridCol>
              </a:tblGrid>
              <a:tr h="370840">
                <a:tc rowSpan="7">
                  <a:txBody>
                    <a:bodyPr/>
                    <a:lstStyle/>
                    <a:p>
                      <a:pPr algn="ctr"/>
                      <a:r>
                        <a:rPr lang="en-US" sz="1800" b="1" smtClean="0">
                          <a:solidFill>
                            <a:sysClr val="windowText" lastClr="000000"/>
                          </a:solidFill>
                        </a:rPr>
                        <a:t>UPREGULATED</a:t>
                      </a:r>
                      <a:br>
                        <a:rPr lang="en-US" sz="1800" b="1" smtClean="0">
                          <a:solidFill>
                            <a:sysClr val="windowText" lastClr="000000"/>
                          </a:solidFill>
                        </a:rPr>
                      </a:br>
                      <a:r>
                        <a:rPr lang="en-US" sz="1800" b="1" smtClean="0">
                          <a:solidFill>
                            <a:sysClr val="windowText" lastClr="000000"/>
                          </a:solidFill>
                        </a:rPr>
                        <a:t>IN</a:t>
                      </a:r>
                      <a:r>
                        <a:rPr lang="en-US" sz="1800" b="1" baseline="0" smtClean="0">
                          <a:solidFill>
                            <a:sysClr val="windowText" lastClr="000000"/>
                          </a:solidFill>
                        </a:rPr>
                        <a:t> TM</a:t>
                      </a:r>
                      <a:r>
                        <a:rPr lang="en-US" sz="1800" b="1" smtClean="0">
                          <a:solidFill>
                            <a:sysClr val="windowText" lastClr="000000"/>
                          </a:solidFill>
                        </a:rPr>
                        <a:t/>
                      </a:r>
                      <a:br>
                        <a:rPr lang="en-US" sz="1800" b="1" smtClean="0">
                          <a:solidFill>
                            <a:sysClr val="windowText" lastClr="000000"/>
                          </a:solidFill>
                        </a:rPr>
                      </a:br>
                      <a:r>
                        <a:rPr lang="en-US" sz="1800" b="1" smtClean="0">
                          <a:solidFill>
                            <a:sysClr val="windowText" lastClr="000000"/>
                          </a:solidFill>
                        </a:rPr>
                        <a:t>(n = 42)</a:t>
                      </a: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AKT3</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BRCA1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BUB1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C7</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CDK1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CHEK1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901219398"/>
                  </a:ext>
                </a:extLst>
              </a:tr>
              <a:tr h="370840">
                <a:tc vMerge="1">
                  <a:txBody>
                    <a:bodyPr/>
                    <a:lstStyle/>
                    <a:p>
                      <a:endParaRPr lang="en-US"/>
                    </a:p>
                  </a:txBody>
                  <a:tcPr/>
                </a:tc>
                <a:tc>
                  <a:txBody>
                    <a:bodyPr/>
                    <a:lstStyle/>
                    <a:p>
                      <a:pPr algn="ctr"/>
                      <a:r>
                        <a:rPr lang="en-US" sz="1800" b="0" smtClean="0">
                          <a:solidFill>
                            <a:sysClr val="windowText" lastClr="000000"/>
                          </a:solidFill>
                        </a:rPr>
                        <a:t>DNA2</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DUP4</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DUP6</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EIF2AK3</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FPG7</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GFPT1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68353642"/>
                  </a:ext>
                </a:extLst>
              </a:tr>
              <a:tr h="370840">
                <a:tc vMerge="1">
                  <a:txBody>
                    <a:bodyPr/>
                    <a:lstStyle/>
                    <a:p>
                      <a:endParaRPr lang="en-US" sz="1200"/>
                    </a:p>
                  </a:txBody>
                  <a:tcPr/>
                </a:tc>
                <a:tc>
                  <a:txBody>
                    <a:bodyPr/>
                    <a:lstStyle/>
                    <a:p>
                      <a:pPr algn="ctr"/>
                      <a:r>
                        <a:rPr lang="en-US" sz="1800" smtClean="0"/>
                        <a:t>HIF1A</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HMGA2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HOXB9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ITGAV</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ITGB3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MAD2L1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228357490"/>
                  </a:ext>
                </a:extLst>
              </a:tr>
              <a:tr h="370840">
                <a:tc vMerge="1">
                  <a:txBody>
                    <a:bodyPr/>
                    <a:lstStyle/>
                    <a:p>
                      <a:endParaRPr lang="en-US"/>
                    </a:p>
                  </a:txBody>
                  <a:tcPr/>
                </a:tc>
                <a:tc>
                  <a:txBody>
                    <a:bodyPr/>
                    <a:lstStyle/>
                    <a:p>
                      <a:pPr algn="ctr"/>
                      <a:r>
                        <a:rPr lang="en-US" sz="1800" smtClean="0"/>
                        <a:t>MAGEA1</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MAGEA5</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MCM6</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MMP9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MMP12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MSH2</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12364169"/>
                  </a:ext>
                </a:extLst>
              </a:tr>
              <a:tr h="370840">
                <a:tc vMerge="1">
                  <a:txBody>
                    <a:bodyPr/>
                    <a:lstStyle/>
                    <a:p>
                      <a:endParaRPr lang="en-US" sz="1200"/>
                    </a:p>
                  </a:txBody>
                  <a:tcPr/>
                </a:tc>
                <a:tc>
                  <a:txBody>
                    <a:bodyPr/>
                    <a:lstStyle/>
                    <a:p>
                      <a:pPr algn="ctr"/>
                      <a:r>
                        <a:rPr lang="en-US" sz="1800" smtClean="0"/>
                        <a:t>MSH6</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NEDD9</a:t>
                      </a:r>
                      <a:endParaRPr lang="en-US" sz="200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PEG10</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PGM3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POLR3D</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PRIM1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874404307"/>
                  </a:ext>
                </a:extLst>
              </a:tr>
              <a:tr h="370840">
                <a:tc vMerge="1">
                  <a:txBody>
                    <a:bodyPr/>
                    <a:lstStyle/>
                    <a:p>
                      <a:endParaRPr lang="en-US" sz="1200"/>
                    </a:p>
                  </a:txBody>
                  <a:tcPr/>
                </a:tc>
                <a:tc>
                  <a:txBody>
                    <a:bodyPr/>
                    <a:lstStyle/>
                    <a:p>
                      <a:pPr algn="ctr"/>
                      <a:r>
                        <a:rPr lang="en-US" sz="1800" smtClean="0"/>
                        <a:t>RFC4</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SEC23A</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SEC23B</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SEC25A</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SEC24B</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SEC24D</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740801420"/>
                  </a:ext>
                </a:extLst>
              </a:tr>
              <a:tr h="370840">
                <a:tc vMerge="1">
                  <a:txBody>
                    <a:bodyPr/>
                    <a:lstStyle/>
                    <a:p>
                      <a:endParaRPr lang="en-US" sz="1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SMC2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SMC4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SPP1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SPRED1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UAP1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UBE2W</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34718873"/>
                  </a:ext>
                </a:extLst>
              </a:tr>
              <a:tr h="370840">
                <a:tc rowSpan="4">
                  <a:txBody>
                    <a:bodyPr/>
                    <a:lstStyle/>
                    <a:p>
                      <a:pPr algn="ctr"/>
                      <a:r>
                        <a:rPr lang="en-US" sz="1800" b="1" smtClean="0"/>
                        <a:t>DOWNREGULATED</a:t>
                      </a:r>
                      <a:br>
                        <a:rPr lang="en-US" sz="1800" b="1" smtClean="0"/>
                      </a:br>
                      <a:r>
                        <a:rPr lang="en-US" sz="1800" b="1" smtClean="0"/>
                        <a:t>IN TM</a:t>
                      </a:r>
                      <a:br>
                        <a:rPr lang="en-US" sz="1800" b="1" smtClean="0"/>
                      </a:br>
                      <a:r>
                        <a:rPr lang="en-US" sz="1800" b="1" smtClean="0"/>
                        <a:t>(n</a:t>
                      </a:r>
                      <a:r>
                        <a:rPr lang="en-US" sz="1800" b="1" baseline="0" smtClean="0"/>
                        <a:t> = 21)</a:t>
                      </a: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AMDHD2</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CDH1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CDK2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GALK1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GPR19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GYPC</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03136773"/>
                  </a:ext>
                </a:extLst>
              </a:tr>
              <a:tr h="370840">
                <a:tc vMerge="1">
                  <a:txBody>
                    <a:bodyPr/>
                    <a:lstStyle/>
                    <a:p>
                      <a:endParaRPr lang="en-US"/>
                    </a:p>
                  </a:txBody>
                  <a:tcPr/>
                </a:tc>
                <a:tc>
                  <a:txBody>
                    <a:bodyPr/>
                    <a:lstStyle/>
                    <a:p>
                      <a:pPr algn="ctr"/>
                      <a:r>
                        <a:rPr lang="en-US" sz="1800" smtClean="0"/>
                        <a:t>MAD2L1BP</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MMP7</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MMP10</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68887487"/>
                  </a:ext>
                </a:extLst>
              </a:tr>
              <a:tr h="370840">
                <a:tc vMerge="1">
                  <a:txBody>
                    <a:bodyPr/>
                    <a:lstStyle/>
                    <a:p>
                      <a:endParaRPr lang="en-US" sz="1200"/>
                    </a:p>
                  </a:txBody>
                  <a:tcPr/>
                </a:tc>
                <a:tc>
                  <a:txBody>
                    <a:bodyPr/>
                    <a:lstStyle/>
                    <a:p>
                      <a:pPr algn="ctr"/>
                      <a:r>
                        <a:rPr lang="en-US" sz="1800" smtClean="0"/>
                        <a:t>MMP11</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MMP17</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MMP24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MMP27</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329246322"/>
                  </a:ext>
                </a:extLst>
              </a:tr>
              <a:tr h="370840">
                <a:tc vMerge="1">
                  <a:txBody>
                    <a:bodyPr/>
                    <a:lstStyle/>
                    <a:p>
                      <a:endParaRPr lang="en-US" sz="1200"/>
                    </a:p>
                  </a:txBody>
                  <a:tcPr/>
                </a:tc>
                <a:tc>
                  <a:txBody>
                    <a:bodyPr/>
                    <a:lstStyle/>
                    <a:p>
                      <a:pPr algn="ctr"/>
                      <a:r>
                        <a:rPr lang="en-US" sz="1800" smtClean="0"/>
                        <a:t>MMP28</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RFC2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RGS20</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UBE2S</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20038925"/>
                  </a:ext>
                </a:extLst>
              </a:tr>
            </a:tbl>
          </a:graphicData>
        </a:graphic>
      </p:graphicFrame>
    </p:spTree>
    <p:extLst>
      <p:ext uri="{BB962C8B-B14F-4D97-AF65-F5344CB8AC3E}">
        <p14:creationId xmlns:p14="http://schemas.microsoft.com/office/powerpoint/2010/main" val="169204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893" y="0"/>
            <a:ext cx="8558213" cy="6858000"/>
          </a:xfrm>
          <a:prstGeom prst="rect">
            <a:avLst/>
          </a:prstGeom>
        </p:spPr>
      </p:pic>
    </p:spTree>
    <p:extLst>
      <p:ext uri="{BB962C8B-B14F-4D97-AF65-F5344CB8AC3E}">
        <p14:creationId xmlns:p14="http://schemas.microsoft.com/office/powerpoint/2010/main" val="370172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893" y="0"/>
            <a:ext cx="8558213" cy="6858000"/>
          </a:xfrm>
          <a:prstGeom prst="rect">
            <a:avLst/>
          </a:prstGeom>
        </p:spPr>
      </p:pic>
    </p:spTree>
    <p:extLst>
      <p:ext uri="{BB962C8B-B14F-4D97-AF65-F5344CB8AC3E}">
        <p14:creationId xmlns:p14="http://schemas.microsoft.com/office/powerpoint/2010/main" val="320835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5" y="613198"/>
            <a:ext cx="12185582" cy="5624114"/>
          </a:xfrm>
          <a:prstGeom prst="rect">
            <a:avLst/>
          </a:prstGeom>
        </p:spPr>
      </p:pic>
    </p:spTree>
    <p:extLst>
      <p:ext uri="{BB962C8B-B14F-4D97-AF65-F5344CB8AC3E}">
        <p14:creationId xmlns:p14="http://schemas.microsoft.com/office/powerpoint/2010/main" val="141534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4" y="404664"/>
            <a:ext cx="12197334" cy="532859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0" y="5949280"/>
                <a:ext cx="12192000" cy="66684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b="0" i="0" smtClean="0">
                          <a:latin typeface="Cambria Math" panose="02040503050406030204" pitchFamily="18" charset="0"/>
                        </a:rPr>
                        <m:t>Metastatic</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potential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score</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Avg</m:t>
                          </m:r>
                          <m:r>
                            <m:rPr>
                              <m:nor/>
                            </m:rPr>
                            <a:rPr lang="en-US" b="0" i="0" smtClean="0">
                              <a:latin typeface="Cambria Math" panose="02040503050406030204" pitchFamily="18" charset="0"/>
                            </a:rPr>
                            <m:t> </m:t>
                          </m:r>
                          <m:r>
                            <m:rPr>
                              <m:nor/>
                            </m:rPr>
                            <a:rPr lang="en-US" b="0" i="0" smtClean="0">
                              <a:latin typeface="Cambria Math" panose="02040503050406030204" pitchFamily="18" charset="0"/>
                            </a:rPr>
                            <m:t>expression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upregulated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genes</m:t>
                          </m:r>
                        </m:num>
                        <m:den>
                          <m:r>
                            <m:rPr>
                              <m:nor/>
                            </m:rPr>
                            <a:rPr lang="en-US" b="0" i="0" smtClean="0">
                              <a:latin typeface="Cambria Math" panose="02040503050406030204" pitchFamily="18" charset="0"/>
                            </a:rPr>
                            <m:t>Avg</m:t>
                          </m:r>
                          <m:r>
                            <m:rPr>
                              <m:nor/>
                            </m:rPr>
                            <a:rPr lang="en-US" b="0" i="0" smtClean="0">
                              <a:latin typeface="Cambria Math" panose="02040503050406030204" pitchFamily="18" charset="0"/>
                            </a:rPr>
                            <m:t> </m:t>
                          </m:r>
                          <m:r>
                            <m:rPr>
                              <m:nor/>
                            </m:rPr>
                            <a:rPr lang="en-US" b="0" i="0" smtClean="0">
                              <a:latin typeface="Cambria Math" panose="02040503050406030204" pitchFamily="18" charset="0"/>
                            </a:rPr>
                            <m:t>expression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downregulated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genes</m:t>
                          </m:r>
                        </m:den>
                      </m:f>
                    </m:oMath>
                  </m:oMathPara>
                </a14:m>
                <a:endParaRPr lang="en-US"/>
              </a:p>
            </p:txBody>
          </p:sp>
        </mc:Choice>
        <mc:Fallback xmlns="">
          <p:sp>
            <p:nvSpPr>
              <p:cNvPr id="4" name="TextBox 3"/>
              <p:cNvSpPr txBox="1">
                <a:spLocks noRot="1" noChangeAspect="1" noMove="1" noResize="1" noEditPoints="1" noAdjustHandles="1" noChangeArrowheads="1" noChangeShapeType="1" noTextEdit="1"/>
              </p:cNvSpPr>
              <p:nvPr/>
            </p:nvSpPr>
            <p:spPr>
              <a:xfrm>
                <a:off x="0" y="5949280"/>
                <a:ext cx="12192000" cy="6668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267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cBioPortal</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88943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488" y="69696"/>
            <a:ext cx="9084501" cy="6813376"/>
          </a:xfrm>
          <a:prstGeom prst="rect">
            <a:avLst/>
          </a:prstGeom>
          <a:ln>
            <a:solidFill>
              <a:srgbClr val="00B0F0"/>
            </a:solidFill>
          </a:ln>
        </p:spPr>
      </p:pic>
    </p:spTree>
    <p:extLst>
      <p:ext uri="{BB962C8B-B14F-4D97-AF65-F5344CB8AC3E}">
        <p14:creationId xmlns:p14="http://schemas.microsoft.com/office/powerpoint/2010/main" val="160406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a:t>Significantly differentially expressed genes SKCM TP vs. TM</a:t>
            </a:r>
            <a:endParaRPr lang="en-US"/>
          </a:p>
        </p:txBody>
      </p:sp>
      <p:sp>
        <p:nvSpPr>
          <p:cNvPr id="3" name="Text Placeholder 2"/>
          <p:cNvSpPr>
            <a:spLocks noGrp="1"/>
          </p:cNvSpPr>
          <p:nvPr>
            <p:ph type="body" idx="1"/>
          </p:nvPr>
        </p:nvSpPr>
        <p:spPr/>
        <p:txBody>
          <a:bodyPr/>
          <a:lstStyle/>
          <a:p>
            <a:r>
              <a:rPr lang="en-US" smtClean="0"/>
              <a:t>STAGE</a:t>
            </a:r>
          </a:p>
        </p:txBody>
      </p:sp>
    </p:spTree>
    <p:extLst>
      <p:ext uri="{BB962C8B-B14F-4D97-AF65-F5344CB8AC3E}">
        <p14:creationId xmlns:p14="http://schemas.microsoft.com/office/powerpoint/2010/main" val="333010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81" y="115627"/>
            <a:ext cx="11064240" cy="6638544"/>
          </a:xfrm>
          <a:prstGeom prst="rect">
            <a:avLst/>
          </a:prstGeom>
        </p:spPr>
      </p:pic>
    </p:spTree>
    <p:extLst>
      <p:ext uri="{BB962C8B-B14F-4D97-AF65-F5344CB8AC3E}">
        <p14:creationId xmlns:p14="http://schemas.microsoft.com/office/powerpoint/2010/main" val="170685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 y="109728"/>
            <a:ext cx="11064240" cy="6638544"/>
          </a:xfrm>
          <a:prstGeom prst="rect">
            <a:avLst/>
          </a:prstGeom>
        </p:spPr>
      </p:pic>
    </p:spTree>
    <p:extLst>
      <p:ext uri="{BB962C8B-B14F-4D97-AF65-F5344CB8AC3E}">
        <p14:creationId xmlns:p14="http://schemas.microsoft.com/office/powerpoint/2010/main" val="3134747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032" y="116632"/>
            <a:ext cx="5532120" cy="663854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36" y="116632"/>
            <a:ext cx="5532120" cy="6638544"/>
          </a:xfrm>
          <a:prstGeom prst="rect">
            <a:avLst/>
          </a:prstGeom>
        </p:spPr>
      </p:pic>
    </p:spTree>
    <p:extLst>
      <p:ext uri="{BB962C8B-B14F-4D97-AF65-F5344CB8AC3E}">
        <p14:creationId xmlns:p14="http://schemas.microsoft.com/office/powerpoint/2010/main" val="69217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0" y="6346197"/>
                <a:ext cx="12192000" cy="53918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sz="1400" b="0" i="0" smtClean="0">
                          <a:latin typeface="Cambria Math" panose="02040503050406030204" pitchFamily="18" charset="0"/>
                        </a:rPr>
                        <m:t>Metastatic</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potential</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score</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upregulated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num>
                        <m:den>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downregulated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den>
                      </m:f>
                    </m:oMath>
                  </m:oMathPara>
                </a14:m>
                <a:endParaRPr lang="en-US" sz="1400"/>
              </a:p>
            </p:txBody>
          </p:sp>
        </mc:Choice>
        <mc:Fallback xmlns="">
          <p:sp>
            <p:nvSpPr>
              <p:cNvPr id="3" name="TextBox 2"/>
              <p:cNvSpPr txBox="1">
                <a:spLocks noRot="1" noChangeAspect="1" noMove="1" noResize="1" noEditPoints="1" noAdjustHandles="1" noChangeArrowheads="1" noChangeShapeType="1" noTextEdit="1"/>
              </p:cNvSpPr>
              <p:nvPr/>
            </p:nvSpPr>
            <p:spPr>
              <a:xfrm>
                <a:off x="0" y="6346197"/>
                <a:ext cx="12192000" cy="539187"/>
              </a:xfrm>
              <a:prstGeom prst="rect">
                <a:avLst/>
              </a:prstGeom>
              <a:blipFill>
                <a:blip r:embed="rId3"/>
                <a:stretch>
                  <a:fillRect b="-5682"/>
                </a:stretch>
              </a:blipFill>
            </p:spPr>
            <p:txBody>
              <a:bodyPr/>
              <a:lstStyle/>
              <a:p>
                <a:r>
                  <a:rPr lang="en-US">
                    <a:noFill/>
                  </a:rPr>
                  <a:t> </a:t>
                </a:r>
              </a:p>
            </p:txBody>
          </p:sp>
        </mc:Fallback>
      </mc:AlternateContent>
      <p:grpSp>
        <p:nvGrpSpPr>
          <p:cNvPr id="9" name="Group 8"/>
          <p:cNvGrpSpPr/>
          <p:nvPr/>
        </p:nvGrpSpPr>
        <p:grpSpPr>
          <a:xfrm>
            <a:off x="257518" y="25118"/>
            <a:ext cx="8574786" cy="6188598"/>
            <a:chOff x="1808607" y="25118"/>
            <a:chExt cx="8574786" cy="6188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8607" y="25118"/>
              <a:ext cx="8574786" cy="6188598"/>
            </a:xfrm>
            <a:prstGeom prst="rect">
              <a:avLst/>
            </a:prstGeom>
          </p:spPr>
        </p:pic>
        <p:cxnSp>
          <p:nvCxnSpPr>
            <p:cNvPr id="6" name="Straight Connector 5"/>
            <p:cNvCxnSpPr/>
            <p:nvPr/>
          </p:nvCxnSpPr>
          <p:spPr>
            <a:xfrm>
              <a:off x="5299233" y="692696"/>
              <a:ext cx="0" cy="460851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ext uri="{D42A27DB-BD31-4B8C-83A1-F6EECF244321}">
                <p14:modId xmlns:p14="http://schemas.microsoft.com/office/powerpoint/2010/main" val="1699214310"/>
              </p:ext>
            </p:extLst>
          </p:nvPr>
        </p:nvGraphicFramePr>
        <p:xfrm>
          <a:off x="9311679" y="5226144"/>
          <a:ext cx="2880321" cy="158723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4056">
                <a:tc>
                  <a:txBody>
                    <a:bodyPr/>
                    <a:lstStyle/>
                    <a:p>
                      <a:pPr algn="ctr"/>
                      <a:r>
                        <a:rPr lang="en-US" sz="1600" smtClean="0"/>
                        <a:t>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43</a:t>
                      </a:r>
                      <a:endParaRPr lang="en-US" sz="1600"/>
                    </a:p>
                  </a:txBody>
                  <a:tcPr anchor="ctr"/>
                </a:tc>
                <a:tc>
                  <a:txBody>
                    <a:bodyPr/>
                    <a:lstStyle/>
                    <a:p>
                      <a:pPr algn="ctr"/>
                      <a:r>
                        <a:rPr lang="en-US" sz="1600" smtClean="0"/>
                        <a:t>173</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14</a:t>
                      </a:r>
                      <a:endParaRPr lang="en-US" sz="1600"/>
                    </a:p>
                  </a:txBody>
                  <a:tcPr anchor="ctr"/>
                </a:tc>
                <a:tc>
                  <a:txBody>
                    <a:bodyPr/>
                    <a:lstStyle/>
                    <a:p>
                      <a:pPr algn="ctr"/>
                      <a:r>
                        <a:rPr lang="en-US" sz="1600" smtClean="0"/>
                        <a:t>177</a:t>
                      </a:r>
                      <a:endParaRPr lang="en-US" sz="1600"/>
                    </a:p>
                  </a:txBody>
                  <a:tcPr anchor="ctr"/>
                </a:tc>
                <a:extLst>
                  <a:ext uri="{0D108BD9-81ED-4DB2-BD59-A6C34878D82A}">
                    <a16:rowId xmlns:a16="http://schemas.microsoft.com/office/drawing/2014/main" val="2562524720"/>
                  </a:ext>
                </a:extLst>
              </a:tr>
            </a:tbl>
          </a:graphicData>
        </a:graphic>
      </p:graphicFrame>
    </p:spTree>
    <p:extLst>
      <p:ext uri="{BB962C8B-B14F-4D97-AF65-F5344CB8AC3E}">
        <p14:creationId xmlns:p14="http://schemas.microsoft.com/office/powerpoint/2010/main" val="221740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7735" y="411480"/>
            <a:ext cx="603504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50" y="411480"/>
            <a:ext cx="6035040" cy="6035040"/>
          </a:xfrm>
          <a:prstGeom prst="rect">
            <a:avLst/>
          </a:prstGeom>
        </p:spPr>
      </p:pic>
      <p:sp>
        <p:nvSpPr>
          <p:cNvPr id="5" name="TextBox 4"/>
          <p:cNvSpPr txBox="1"/>
          <p:nvPr/>
        </p:nvSpPr>
        <p:spPr>
          <a:xfrm>
            <a:off x="4223792" y="6446520"/>
            <a:ext cx="3888432" cy="369332"/>
          </a:xfrm>
          <a:prstGeom prst="rect">
            <a:avLst/>
          </a:prstGeom>
          <a:noFill/>
        </p:spPr>
        <p:txBody>
          <a:bodyPr wrap="square" rtlCol="0">
            <a:spAutoFit/>
          </a:bodyPr>
          <a:lstStyle/>
          <a:p>
            <a:pPr algn="ctr"/>
            <a:r>
              <a:rPr lang="en-US" smtClean="0"/>
              <a:t>Metastatic potential cutoff = 1.0</a:t>
            </a:r>
            <a:endParaRPr lang="en-US"/>
          </a:p>
        </p:txBody>
      </p:sp>
      <p:sp>
        <p:nvSpPr>
          <p:cNvPr id="4" name="TextBox 3"/>
          <p:cNvSpPr txBox="1"/>
          <p:nvPr/>
        </p:nvSpPr>
        <p:spPr>
          <a:xfrm>
            <a:off x="10232879" y="0"/>
            <a:ext cx="1959896" cy="523220"/>
          </a:xfrm>
          <a:prstGeom prst="rect">
            <a:avLst/>
          </a:prstGeom>
          <a:noFill/>
        </p:spPr>
        <p:txBody>
          <a:bodyPr wrap="none" rtlCol="0">
            <a:spAutoFit/>
          </a:bodyPr>
          <a:lstStyle/>
          <a:p>
            <a:r>
              <a:rPr lang="en-US" sz="2800" b="1" smtClean="0">
                <a:solidFill>
                  <a:srgbClr val="FF0000"/>
                </a:solidFill>
                <a:latin typeface="+mj-lt"/>
              </a:rPr>
              <a:t>DO NOT USE</a:t>
            </a:r>
            <a:endParaRPr lang="en-US" sz="2800" b="1">
              <a:solidFill>
                <a:srgbClr val="FF0000"/>
              </a:solidFill>
              <a:latin typeface="+mj-lt"/>
            </a:endParaRPr>
          </a:p>
        </p:txBody>
      </p:sp>
    </p:spTree>
    <p:extLst>
      <p:ext uri="{BB962C8B-B14F-4D97-AF65-F5344CB8AC3E}">
        <p14:creationId xmlns:p14="http://schemas.microsoft.com/office/powerpoint/2010/main" val="186380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UVM</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179012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6"/>
            <a:ext cx="10515600" cy="759732"/>
          </a:xfrm>
        </p:spPr>
        <p:txBody>
          <a:bodyPr anchor="ctr">
            <a:noAutofit/>
          </a:bodyPr>
          <a:lstStyle/>
          <a:p>
            <a:pPr algn="ctr"/>
            <a:r>
              <a:rPr lang="en-US" sz="3600" smtClean="0"/>
              <a:t>Differentially expressed genes UVM</a:t>
            </a:r>
            <a:endParaRPr lang="en-US" sz="3600"/>
          </a:p>
        </p:txBody>
      </p:sp>
      <p:graphicFrame>
        <p:nvGraphicFramePr>
          <p:cNvPr id="2" name="Table 1"/>
          <p:cNvGraphicFramePr>
            <a:graphicFrameLocks noGrp="1"/>
          </p:cNvGraphicFramePr>
          <p:nvPr>
            <p:extLst>
              <p:ext uri="{D42A27DB-BD31-4B8C-83A1-F6EECF244321}">
                <p14:modId xmlns:p14="http://schemas.microsoft.com/office/powerpoint/2010/main" val="899844900"/>
              </p:ext>
            </p:extLst>
          </p:nvPr>
        </p:nvGraphicFramePr>
        <p:xfrm>
          <a:off x="2637387" y="2564904"/>
          <a:ext cx="6917225" cy="1483360"/>
        </p:xfrm>
        <a:graphic>
          <a:graphicData uri="http://schemas.openxmlformats.org/drawingml/2006/table">
            <a:tbl>
              <a:tblPr firstRow="1" bandRow="1">
                <a:tableStyleId>{93296810-A885-4BE3-A3E7-6D5BEEA58F35}</a:tableStyleId>
              </a:tblPr>
              <a:tblGrid>
                <a:gridCol w="1997022">
                  <a:extLst>
                    <a:ext uri="{9D8B030D-6E8A-4147-A177-3AD203B41FA5}">
                      <a16:colId xmlns:a16="http://schemas.microsoft.com/office/drawing/2014/main" val="2159795239"/>
                    </a:ext>
                  </a:extLst>
                </a:gridCol>
                <a:gridCol w="1470503">
                  <a:extLst>
                    <a:ext uri="{9D8B030D-6E8A-4147-A177-3AD203B41FA5}">
                      <a16:colId xmlns:a16="http://schemas.microsoft.com/office/drawing/2014/main" val="926527191"/>
                    </a:ext>
                  </a:extLst>
                </a:gridCol>
                <a:gridCol w="1149900">
                  <a:extLst>
                    <a:ext uri="{9D8B030D-6E8A-4147-A177-3AD203B41FA5}">
                      <a16:colId xmlns:a16="http://schemas.microsoft.com/office/drawing/2014/main" val="3335312482"/>
                    </a:ext>
                  </a:extLst>
                </a:gridCol>
                <a:gridCol w="1149900">
                  <a:extLst>
                    <a:ext uri="{9D8B030D-6E8A-4147-A177-3AD203B41FA5}">
                      <a16:colId xmlns:a16="http://schemas.microsoft.com/office/drawing/2014/main" val="295193085"/>
                    </a:ext>
                  </a:extLst>
                </a:gridCol>
                <a:gridCol w="1149900">
                  <a:extLst>
                    <a:ext uri="{9D8B030D-6E8A-4147-A177-3AD203B41FA5}">
                      <a16:colId xmlns:a16="http://schemas.microsoft.com/office/drawing/2014/main" val="3340575581"/>
                    </a:ext>
                  </a:extLst>
                </a:gridCol>
              </a:tblGrid>
              <a:tr h="370840">
                <a:tc rowSpan="2">
                  <a:txBody>
                    <a:bodyPr/>
                    <a:lstStyle/>
                    <a:p>
                      <a:pPr algn="ctr"/>
                      <a:r>
                        <a:rPr lang="en-US" sz="1800" b="1" smtClean="0">
                          <a:solidFill>
                            <a:sysClr val="windowText" lastClr="000000"/>
                          </a:solidFill>
                        </a:rPr>
                        <a:t>UPREGULATED</a:t>
                      </a:r>
                      <a:br>
                        <a:rPr lang="en-US" sz="1800" b="1" smtClean="0">
                          <a:solidFill>
                            <a:sysClr val="windowText" lastClr="000000"/>
                          </a:solidFill>
                        </a:rPr>
                      </a:br>
                      <a:r>
                        <a:rPr lang="en-US" sz="1800" b="1" smtClean="0">
                          <a:solidFill>
                            <a:sysClr val="windowText" lastClr="000000"/>
                          </a:solidFill>
                        </a:rPr>
                        <a:t>(n = 5)</a:t>
                      </a: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HTR2B</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EM1</a:t>
                      </a:r>
                      <a:endParaRPr lang="en-US" sz="1800" b="0">
                        <a:solidFill>
                          <a:sysClr val="windowText" lastClr="00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RAB31</a:t>
                      </a:r>
                      <a:endParaRPr lang="en-US" sz="1800" b="0">
                        <a:solidFill>
                          <a:sysClr val="windowText" lastClr="00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CDH1</a:t>
                      </a:r>
                      <a:endParaRPr lang="en-US" sz="1800" b="0">
                        <a:solidFill>
                          <a:sysClr val="windowText" lastClr="000000"/>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1219398"/>
                  </a:ext>
                </a:extLst>
              </a:tr>
              <a:tr h="370840">
                <a:tc vMerge="1">
                  <a:txBody>
                    <a:bodyPr/>
                    <a:lstStyle/>
                    <a:p>
                      <a:pPr algn="ct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solidFill>
                            <a:sysClr val="windowText" lastClr="000000"/>
                          </a:solidFill>
                        </a:rPr>
                        <a:t>PRAME</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8353642"/>
                  </a:ext>
                </a:extLst>
              </a:tr>
              <a:tr h="370840">
                <a:tc rowSpan="2">
                  <a:txBody>
                    <a:bodyPr/>
                    <a:lstStyle/>
                    <a:p>
                      <a:pPr algn="ctr"/>
                      <a:r>
                        <a:rPr lang="en-US" sz="1800" b="1" smtClean="0"/>
                        <a:t>DOWNREGULATED</a:t>
                      </a:r>
                      <a:br>
                        <a:rPr lang="en-US" sz="1800" b="1" smtClean="0"/>
                      </a:br>
                      <a:r>
                        <a:rPr lang="en-US" sz="1800" b="1" smtClean="0"/>
                        <a:t>(n</a:t>
                      </a:r>
                      <a:r>
                        <a:rPr lang="en-US" sz="1800" b="1" baseline="0" smtClean="0"/>
                        <a:t> = 8)</a:t>
                      </a: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smtClean="0"/>
                        <a:t>FXR1</a:t>
                      </a:r>
                      <a:endParaRPr lang="en-US" sz="180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LTA4H</a:t>
                      </a:r>
                      <a:endParaRPr lang="en-US" sz="18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EIF1B</a:t>
                      </a:r>
                      <a:endParaRPr lang="en-US" sz="18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ID2</a:t>
                      </a:r>
                      <a:endParaRPr lang="en-US" sz="18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03136773"/>
                  </a:ext>
                </a:extLst>
              </a:tr>
              <a:tr h="370840">
                <a:tc vMerge="1">
                  <a:txBody>
                    <a:bodyPr/>
                    <a:lstStyle/>
                    <a:p>
                      <a:pPr algn="ct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ROBO1</a:t>
                      </a:r>
                      <a:endParaRPr lang="en-US" sz="180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LMCD1</a:t>
                      </a:r>
                      <a:endParaRPr lang="en-US" sz="18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SATB1</a:t>
                      </a:r>
                      <a:endParaRPr lang="en-US" sz="18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MTUS1</a:t>
                      </a:r>
                      <a:endParaRPr lang="en-US" sz="180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8887487"/>
                  </a:ext>
                </a:extLst>
              </a:tr>
            </a:tbl>
          </a:graphicData>
        </a:graphic>
      </p:graphicFrame>
    </p:spTree>
    <p:extLst>
      <p:ext uri="{BB962C8B-B14F-4D97-AF65-F5344CB8AC3E}">
        <p14:creationId xmlns:p14="http://schemas.microsoft.com/office/powerpoint/2010/main" val="2851566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100" y="137389"/>
            <a:ext cx="11045800" cy="6583223"/>
          </a:xfrm>
          <a:prstGeom prst="rect">
            <a:avLst/>
          </a:prstGeom>
        </p:spPr>
      </p:pic>
    </p:spTree>
    <p:extLst>
      <p:ext uri="{BB962C8B-B14F-4D97-AF65-F5344CB8AC3E}">
        <p14:creationId xmlns:p14="http://schemas.microsoft.com/office/powerpoint/2010/main" val="267374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0"/>
            <a:ext cx="11483698" cy="6858000"/>
          </a:xfrm>
          <a:prstGeom prst="rect">
            <a:avLst/>
          </a:prstGeom>
        </p:spPr>
      </p:pic>
    </p:spTree>
    <p:extLst>
      <p:ext uri="{BB962C8B-B14F-4D97-AF65-F5344CB8AC3E}">
        <p14:creationId xmlns:p14="http://schemas.microsoft.com/office/powerpoint/2010/main" val="4144161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791" y="48714"/>
            <a:ext cx="8574786" cy="618859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0" y="6346197"/>
                <a:ext cx="9311679" cy="53918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sz="1400" b="0" i="0" smtClean="0">
                          <a:latin typeface="Cambria Math" panose="02040503050406030204" pitchFamily="18" charset="0"/>
                        </a:rPr>
                        <m:t>Metastatic</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potential</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score</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upregulated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num>
                        <m:den>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downregulated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den>
                      </m:f>
                    </m:oMath>
                  </m:oMathPara>
                </a14:m>
                <a:endParaRPr lang="en-US" sz="1400"/>
              </a:p>
            </p:txBody>
          </p:sp>
        </mc:Choice>
        <mc:Fallback xmlns="">
          <p:sp>
            <p:nvSpPr>
              <p:cNvPr id="3" name="TextBox 2"/>
              <p:cNvSpPr txBox="1">
                <a:spLocks noRot="1" noChangeAspect="1" noMove="1" noResize="1" noEditPoints="1" noAdjustHandles="1" noChangeArrowheads="1" noChangeShapeType="1" noTextEdit="1"/>
              </p:cNvSpPr>
              <p:nvPr/>
            </p:nvSpPr>
            <p:spPr>
              <a:xfrm>
                <a:off x="0" y="6346197"/>
                <a:ext cx="9311679" cy="539187"/>
              </a:xfrm>
              <a:prstGeom prst="rect">
                <a:avLst/>
              </a:prstGeom>
              <a:blipFill>
                <a:blip r:embed="rId4"/>
                <a:stretch>
                  <a:fillRect b="-5682"/>
                </a:stretch>
              </a:blipFill>
            </p:spPr>
            <p:txBody>
              <a:bodyPr/>
              <a:lstStyle/>
              <a:p>
                <a:r>
                  <a:rPr lang="en-US">
                    <a:noFill/>
                  </a:rPr>
                  <a:t> </a:t>
                </a:r>
              </a:p>
            </p:txBody>
          </p:sp>
        </mc:Fallback>
      </mc:AlternateContent>
      <p:cxnSp>
        <p:nvCxnSpPr>
          <p:cNvPr id="4" name="Straight Connector 3"/>
          <p:cNvCxnSpPr/>
          <p:nvPr/>
        </p:nvCxnSpPr>
        <p:spPr>
          <a:xfrm>
            <a:off x="4706960" y="692696"/>
            <a:ext cx="0" cy="460851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947863631"/>
              </p:ext>
            </p:extLst>
          </p:nvPr>
        </p:nvGraphicFramePr>
        <p:xfrm>
          <a:off x="9264352" y="4941168"/>
          <a:ext cx="2880321" cy="183107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5584">
                <a:tc>
                  <a:txBody>
                    <a:bodyPr/>
                    <a:lstStyle/>
                    <a:p>
                      <a:pPr algn="ctr"/>
                      <a:r>
                        <a:rPr lang="en-US" sz="1600" smtClean="0"/>
                        <a:t>UVM</a:t>
                      </a:r>
                    </a:p>
                    <a:p>
                      <a:pPr algn="ctr"/>
                      <a:r>
                        <a:rPr lang="en-US" sz="1600" smtClean="0"/>
                        <a:t>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24</a:t>
                      </a:r>
                      <a:endParaRPr lang="en-US" sz="1600"/>
                    </a:p>
                  </a:txBody>
                  <a:tcPr anchor="ctr"/>
                </a:tc>
                <a:tc>
                  <a:txBody>
                    <a:bodyPr/>
                    <a:lstStyle/>
                    <a:p>
                      <a:pPr algn="ctr"/>
                      <a:r>
                        <a:rPr lang="en-US" sz="1600" smtClean="0"/>
                        <a:t>12</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18</a:t>
                      </a:r>
                      <a:endParaRPr lang="en-US" sz="1600"/>
                    </a:p>
                  </a:txBody>
                  <a:tcPr anchor="ctr"/>
                </a:tc>
                <a:tc>
                  <a:txBody>
                    <a:bodyPr/>
                    <a:lstStyle/>
                    <a:p>
                      <a:pPr algn="ctr"/>
                      <a:r>
                        <a:rPr lang="en-US" sz="1600" smtClean="0"/>
                        <a:t>26</a:t>
                      </a:r>
                      <a:endParaRPr lang="en-US" sz="1600"/>
                    </a:p>
                  </a:txBody>
                  <a:tcPr anchor="ctr"/>
                </a:tc>
                <a:extLst>
                  <a:ext uri="{0D108BD9-81ED-4DB2-BD59-A6C34878D82A}">
                    <a16:rowId xmlns:a16="http://schemas.microsoft.com/office/drawing/2014/main" val="25625247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94791578"/>
              </p:ext>
            </p:extLst>
          </p:nvPr>
        </p:nvGraphicFramePr>
        <p:xfrm>
          <a:off x="9264351" y="2924944"/>
          <a:ext cx="2880321" cy="183107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4056">
                <a:tc>
                  <a:txBody>
                    <a:bodyPr/>
                    <a:lstStyle/>
                    <a:p>
                      <a:pPr algn="ctr"/>
                      <a:r>
                        <a:rPr lang="en-US" sz="1600" smtClean="0"/>
                        <a:t>SKCM 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43</a:t>
                      </a:r>
                      <a:endParaRPr lang="en-US" sz="1600"/>
                    </a:p>
                  </a:txBody>
                  <a:tcPr anchor="ctr"/>
                </a:tc>
                <a:tc>
                  <a:txBody>
                    <a:bodyPr/>
                    <a:lstStyle/>
                    <a:p>
                      <a:pPr algn="ctr"/>
                      <a:r>
                        <a:rPr lang="en-US" sz="1600" smtClean="0"/>
                        <a:t>173</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14</a:t>
                      </a:r>
                      <a:endParaRPr lang="en-US" sz="1600"/>
                    </a:p>
                  </a:txBody>
                  <a:tcPr anchor="ctr"/>
                </a:tc>
                <a:tc>
                  <a:txBody>
                    <a:bodyPr/>
                    <a:lstStyle/>
                    <a:p>
                      <a:pPr algn="ctr"/>
                      <a:r>
                        <a:rPr lang="en-US" sz="1600" smtClean="0"/>
                        <a:t>177</a:t>
                      </a:r>
                      <a:endParaRPr lang="en-US" sz="1600"/>
                    </a:p>
                  </a:txBody>
                  <a:tcPr anchor="ctr"/>
                </a:tc>
                <a:extLst>
                  <a:ext uri="{0D108BD9-81ED-4DB2-BD59-A6C34878D82A}">
                    <a16:rowId xmlns:a16="http://schemas.microsoft.com/office/drawing/2014/main" val="2562524720"/>
                  </a:ext>
                </a:extLst>
              </a:tr>
            </a:tbl>
          </a:graphicData>
        </a:graphic>
      </p:graphicFrame>
    </p:spTree>
    <p:extLst>
      <p:ext uri="{BB962C8B-B14F-4D97-AF65-F5344CB8AC3E}">
        <p14:creationId xmlns:p14="http://schemas.microsoft.com/office/powerpoint/2010/main" val="418010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potential vs. sigs</a:t>
            </a:r>
            <a:endParaRPr lang="en-US"/>
          </a:p>
        </p:txBody>
      </p:sp>
      <p:sp>
        <p:nvSpPr>
          <p:cNvPr id="3" name="Text Placeholder 2"/>
          <p:cNvSpPr>
            <a:spLocks noGrp="1"/>
          </p:cNvSpPr>
          <p:nvPr>
            <p:ph type="body" idx="1"/>
          </p:nvPr>
        </p:nvSpPr>
        <p:spPr/>
        <p:txBody>
          <a:bodyPr/>
          <a:lstStyle/>
          <a:p>
            <a:r>
              <a:rPr lang="en-US" smtClean="0"/>
              <a:t>TOTAL MUTATION CONTRIBUTION</a:t>
            </a:r>
            <a:endParaRPr lang="en-US"/>
          </a:p>
        </p:txBody>
      </p:sp>
    </p:spTree>
    <p:extLst>
      <p:ext uri="{BB962C8B-B14F-4D97-AF65-F5344CB8AC3E}">
        <p14:creationId xmlns:p14="http://schemas.microsoft.com/office/powerpoint/2010/main" val="57509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32656"/>
            <a:ext cx="8046720" cy="60350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2955" y="1289169"/>
            <a:ext cx="4122014" cy="4122014"/>
          </a:xfrm>
          <a:prstGeom prst="rect">
            <a:avLst/>
          </a:prstGeom>
        </p:spPr>
      </p:pic>
    </p:spTree>
    <p:extLst>
      <p:ext uri="{BB962C8B-B14F-4D97-AF65-F5344CB8AC3E}">
        <p14:creationId xmlns:p14="http://schemas.microsoft.com/office/powerpoint/2010/main" val="205581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8"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553" y="1340768"/>
            <a:ext cx="4122014" cy="4122014"/>
          </a:xfrm>
          <a:prstGeom prst="rect">
            <a:avLst/>
          </a:prstGeom>
        </p:spPr>
      </p:pic>
    </p:spTree>
    <p:extLst>
      <p:ext uri="{BB962C8B-B14F-4D97-AF65-F5344CB8AC3E}">
        <p14:creationId xmlns:p14="http://schemas.microsoft.com/office/powerpoint/2010/main" val="97341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476672"/>
            <a:ext cx="8046720" cy="603504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9986" y="1433185"/>
            <a:ext cx="4122014" cy="4122014"/>
          </a:xfrm>
          <a:prstGeom prst="rect">
            <a:avLst/>
          </a:prstGeom>
        </p:spPr>
      </p:pic>
    </p:spTree>
    <p:extLst>
      <p:ext uri="{BB962C8B-B14F-4D97-AF65-F5344CB8AC3E}">
        <p14:creationId xmlns:p14="http://schemas.microsoft.com/office/powerpoint/2010/main" val="129345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720" y="1361177"/>
            <a:ext cx="4122014" cy="4122014"/>
          </a:xfrm>
          <a:prstGeom prst="rect">
            <a:avLst/>
          </a:prstGeom>
        </p:spPr>
      </p:pic>
    </p:spTree>
    <p:extLst>
      <p:ext uri="{BB962C8B-B14F-4D97-AF65-F5344CB8AC3E}">
        <p14:creationId xmlns:p14="http://schemas.microsoft.com/office/powerpoint/2010/main" val="1212974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9986" y="1361177"/>
            <a:ext cx="4122014" cy="4122014"/>
          </a:xfrm>
          <a:prstGeom prst="rect">
            <a:avLst/>
          </a:prstGeom>
        </p:spPr>
      </p:pic>
    </p:spTree>
    <p:extLst>
      <p:ext uri="{BB962C8B-B14F-4D97-AF65-F5344CB8AC3E}">
        <p14:creationId xmlns:p14="http://schemas.microsoft.com/office/powerpoint/2010/main" val="3824908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986" y="1361177"/>
            <a:ext cx="4122014" cy="4122014"/>
          </a:xfrm>
          <a:prstGeom prst="rect">
            <a:avLst/>
          </a:prstGeom>
        </p:spPr>
      </p:pic>
    </p:spTree>
    <p:extLst>
      <p:ext uri="{BB962C8B-B14F-4D97-AF65-F5344CB8AC3E}">
        <p14:creationId xmlns:p14="http://schemas.microsoft.com/office/powerpoint/2010/main" val="122985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Survival</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3132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Survival information by cohort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209705651"/>
              </p:ext>
            </p:extLst>
          </p:nvPr>
        </p:nvGraphicFramePr>
        <p:xfrm>
          <a:off x="2783630" y="2564904"/>
          <a:ext cx="6336705" cy="2219960"/>
        </p:xfrm>
        <a:graphic>
          <a:graphicData uri="http://schemas.openxmlformats.org/drawingml/2006/table">
            <a:tbl>
              <a:tblPr firstRow="1" bandRow="1">
                <a:tableStyleId>{6E25E649-3F16-4E02-A733-19D2CDBF48F0}</a:tableStyleId>
              </a:tblPr>
              <a:tblGrid>
                <a:gridCol w="2565542">
                  <a:extLst>
                    <a:ext uri="{9D8B030D-6E8A-4147-A177-3AD203B41FA5}">
                      <a16:colId xmlns:a16="http://schemas.microsoft.com/office/drawing/2014/main" val="568252876"/>
                    </a:ext>
                  </a:extLst>
                </a:gridCol>
                <a:gridCol w="1658928">
                  <a:extLst>
                    <a:ext uri="{9D8B030D-6E8A-4147-A177-3AD203B41FA5}">
                      <a16:colId xmlns:a16="http://schemas.microsoft.com/office/drawing/2014/main" val="865946184"/>
                    </a:ext>
                  </a:extLst>
                </a:gridCol>
                <a:gridCol w="2112235">
                  <a:extLst>
                    <a:ext uri="{9D8B030D-6E8A-4147-A177-3AD203B41FA5}">
                      <a16:colId xmlns:a16="http://schemas.microsoft.com/office/drawing/2014/main" val="3786140643"/>
                    </a:ext>
                  </a:extLst>
                </a:gridCol>
              </a:tblGrid>
              <a:tr h="203904">
                <a:tc>
                  <a:txBody>
                    <a:bodyPr/>
                    <a:lstStyle/>
                    <a:p>
                      <a:pPr algn="ctr"/>
                      <a:endParaRPr lang="en-US"/>
                    </a:p>
                  </a:txBody>
                  <a:tcPr/>
                </a:tc>
                <a:tc>
                  <a:txBody>
                    <a:bodyPr/>
                    <a:lstStyle/>
                    <a:p>
                      <a:pPr algn="ctr"/>
                      <a:r>
                        <a:rPr lang="en-US" smtClean="0"/>
                        <a:t>SKCM TP</a:t>
                      </a:r>
                      <a:endParaRPr lang="en-US"/>
                    </a:p>
                  </a:txBody>
                  <a:tcPr anchor="ctr"/>
                </a:tc>
                <a:tc>
                  <a:txBody>
                    <a:bodyPr/>
                    <a:lstStyle/>
                    <a:p>
                      <a:pPr algn="ctr"/>
                      <a:r>
                        <a:rPr lang="en-US" smtClean="0"/>
                        <a:t>SKCM TM</a:t>
                      </a:r>
                      <a:endParaRPr lang="en-US"/>
                    </a:p>
                  </a:txBody>
                  <a:tcPr anchor="ctr"/>
                </a:tc>
                <a:extLst>
                  <a:ext uri="{0D108BD9-81ED-4DB2-BD59-A6C34878D82A}">
                    <a16:rowId xmlns:a16="http://schemas.microsoft.com/office/drawing/2014/main" val="2021305161"/>
                  </a:ext>
                </a:extLst>
              </a:tr>
              <a:tr h="370840">
                <a:tc>
                  <a:txBody>
                    <a:bodyPr/>
                    <a:lstStyle/>
                    <a:p>
                      <a:endParaRPr lang="en-US" b="1"/>
                    </a:p>
                  </a:txBody>
                  <a:tcPr/>
                </a:tc>
                <a:tc>
                  <a:txBody>
                    <a:bodyPr/>
                    <a:lstStyle/>
                    <a:p>
                      <a:pPr algn="ctr"/>
                      <a:r>
                        <a:rPr lang="en-US" b="1" smtClean="0"/>
                        <a:t>n = 104</a:t>
                      </a:r>
                      <a:endParaRPr lang="en-US" b="1"/>
                    </a:p>
                  </a:txBody>
                  <a:tcPr anchor="ctr"/>
                </a:tc>
                <a:tc>
                  <a:txBody>
                    <a:bodyPr/>
                    <a:lstStyle/>
                    <a:p>
                      <a:pPr algn="ctr"/>
                      <a:r>
                        <a:rPr lang="en-US" b="1" smtClean="0"/>
                        <a:t>n = 363</a:t>
                      </a:r>
                      <a:endParaRPr lang="en-US" b="1"/>
                    </a:p>
                  </a:txBody>
                  <a:tcPr anchor="ctr"/>
                </a:tc>
                <a:extLst>
                  <a:ext uri="{0D108BD9-81ED-4DB2-BD59-A6C34878D82A}">
                    <a16:rowId xmlns:a16="http://schemas.microsoft.com/office/drawing/2014/main" val="1990102290"/>
                  </a:ext>
                </a:extLst>
              </a:tr>
              <a:tr h="370840">
                <a:tc>
                  <a:txBody>
                    <a:bodyPr/>
                    <a:lstStyle/>
                    <a:p>
                      <a:r>
                        <a:rPr lang="en-US" b="0" smtClean="0"/>
                        <a:t>Alive</a:t>
                      </a:r>
                      <a:endParaRPr lang="en-US" b="0"/>
                    </a:p>
                  </a:txBody>
                  <a:tcPr/>
                </a:tc>
                <a:tc>
                  <a:txBody>
                    <a:bodyPr/>
                    <a:lstStyle/>
                    <a:p>
                      <a:pPr algn="ctr"/>
                      <a:r>
                        <a:rPr lang="en-US" smtClean="0"/>
                        <a:t>74 (71.2%)</a:t>
                      </a:r>
                      <a:endParaRPr lang="en-US"/>
                    </a:p>
                  </a:txBody>
                  <a:tcPr anchor="ctr"/>
                </a:tc>
                <a:tc>
                  <a:txBody>
                    <a:bodyPr/>
                    <a:lstStyle/>
                    <a:p>
                      <a:pPr algn="ctr"/>
                      <a:r>
                        <a:rPr lang="en-US" smtClean="0"/>
                        <a:t>172 (47.4%)</a:t>
                      </a:r>
                      <a:endParaRPr lang="en-US"/>
                    </a:p>
                  </a:txBody>
                  <a:tcPr anchor="ctr"/>
                </a:tc>
                <a:extLst>
                  <a:ext uri="{0D108BD9-81ED-4DB2-BD59-A6C34878D82A}">
                    <a16:rowId xmlns:a16="http://schemas.microsoft.com/office/drawing/2014/main" val="1124296174"/>
                  </a:ext>
                </a:extLst>
              </a:tr>
              <a:tr h="370840">
                <a:tc>
                  <a:txBody>
                    <a:bodyPr/>
                    <a:lstStyle/>
                    <a:p>
                      <a:pPr marL="0" indent="0"/>
                      <a:r>
                        <a:rPr lang="en-US" smtClean="0"/>
                        <a:t>Dead</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40 (28.8%)</a:t>
                      </a:r>
                    </a:p>
                  </a:txBody>
                  <a:tcPr anchor="ctr"/>
                </a:tc>
                <a:tc>
                  <a:txBody>
                    <a:bodyPr/>
                    <a:lstStyle/>
                    <a:p>
                      <a:pPr algn="ctr"/>
                      <a:r>
                        <a:rPr lang="en-US" smtClean="0"/>
                        <a:t>191 (52.6%)</a:t>
                      </a:r>
                      <a:endParaRPr lang="en-US"/>
                    </a:p>
                  </a:txBody>
                  <a:tcPr anchor="ctr"/>
                </a:tc>
                <a:extLst>
                  <a:ext uri="{0D108BD9-81ED-4DB2-BD59-A6C34878D82A}">
                    <a16:rowId xmlns:a16="http://schemas.microsoft.com/office/drawing/2014/main" val="4031948694"/>
                  </a:ext>
                </a:extLst>
              </a:tr>
              <a:tr h="370840">
                <a:tc>
                  <a:txBody>
                    <a:bodyPr/>
                    <a:lstStyle/>
                    <a:p>
                      <a:pPr marL="0" indent="0"/>
                      <a:r>
                        <a:rPr lang="en-US" smtClean="0"/>
                        <a:t>Mean</a:t>
                      </a:r>
                      <a:r>
                        <a:rPr lang="en-US" baseline="0" smtClean="0"/>
                        <a:t> survival (days)</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500.8</a:t>
                      </a:r>
                      <a:endParaRPr lang="en-US" smtClean="0"/>
                    </a:p>
                  </a:txBody>
                  <a:tcPr anchor="ctr"/>
                </a:tc>
                <a:tc>
                  <a:txBody>
                    <a:bodyPr/>
                    <a:lstStyle/>
                    <a:p>
                      <a:pPr algn="ctr"/>
                      <a:r>
                        <a:rPr lang="en-US" smtClean="0">
                          <a:effectLst/>
                        </a:rPr>
                        <a:t>1998.7</a:t>
                      </a:r>
                      <a:endParaRPr lang="en-US"/>
                    </a:p>
                  </a:txBody>
                  <a:tcPr anchor="ctr"/>
                </a:tc>
                <a:extLst>
                  <a:ext uri="{0D108BD9-81ED-4DB2-BD59-A6C34878D82A}">
                    <a16:rowId xmlns:a16="http://schemas.microsoft.com/office/drawing/2014/main" val="3261069935"/>
                  </a:ext>
                </a:extLst>
              </a:tr>
              <a:tr h="370840">
                <a:tc>
                  <a:txBody>
                    <a:bodyPr/>
                    <a:lstStyle/>
                    <a:p>
                      <a:pPr marL="0" indent="0"/>
                      <a:r>
                        <a:rPr lang="en-US" smtClean="0"/>
                        <a:t>Survival</a:t>
                      </a:r>
                      <a:r>
                        <a:rPr lang="en-US" baseline="0" smtClean="0"/>
                        <a:t> (min – max)</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170 – 1354</a:t>
                      </a:r>
                      <a:endParaRPr lang="en-US" smtClean="0"/>
                    </a:p>
                  </a:txBody>
                  <a:tcPr anchor="ctr"/>
                </a:tc>
                <a:tc>
                  <a:txBody>
                    <a:bodyPr/>
                    <a:lstStyle/>
                    <a:p>
                      <a:pPr algn="ctr"/>
                      <a:r>
                        <a:rPr lang="en-US" smtClean="0"/>
                        <a:t>79 – </a:t>
                      </a:r>
                      <a:r>
                        <a:rPr lang="en-US" smtClean="0">
                          <a:effectLst/>
                        </a:rPr>
                        <a:t>10870</a:t>
                      </a:r>
                      <a:endParaRPr lang="en-US"/>
                    </a:p>
                  </a:txBody>
                  <a:tcPr anchor="ctr"/>
                </a:tc>
                <a:extLst>
                  <a:ext uri="{0D108BD9-81ED-4DB2-BD59-A6C34878D82A}">
                    <a16:rowId xmlns:a16="http://schemas.microsoft.com/office/drawing/2014/main" val="977889930"/>
                  </a:ext>
                </a:extLst>
              </a:tr>
            </a:tbl>
          </a:graphicData>
        </a:graphic>
      </p:graphicFrame>
    </p:spTree>
    <p:extLst>
      <p:ext uri="{BB962C8B-B14F-4D97-AF65-F5344CB8AC3E}">
        <p14:creationId xmlns:p14="http://schemas.microsoft.com/office/powerpoint/2010/main" val="1323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2090"/>
            <a:ext cx="11483698" cy="6858000"/>
          </a:xfrm>
          <a:prstGeom prst="rect">
            <a:avLst/>
          </a:prstGeom>
        </p:spPr>
      </p:pic>
    </p:spTree>
    <p:extLst>
      <p:ext uri="{BB962C8B-B14F-4D97-AF65-F5344CB8AC3E}">
        <p14:creationId xmlns:p14="http://schemas.microsoft.com/office/powerpoint/2010/main" val="350083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231" y="1124744"/>
            <a:ext cx="6055852" cy="443356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124745"/>
            <a:ext cx="6021503" cy="443356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707330864"/>
              </p:ext>
            </p:extLst>
          </p:nvPr>
        </p:nvGraphicFramePr>
        <p:xfrm>
          <a:off x="551384" y="5671676"/>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56947717"/>
              </p:ext>
            </p:extLst>
          </p:nvPr>
        </p:nvGraphicFramePr>
        <p:xfrm>
          <a:off x="8112224" y="5733256"/>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TM</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5</a:t>
                      </a:r>
                      <a:endParaRPr lang="en-US" sz="1600"/>
                    </a:p>
                  </a:txBody>
                  <a:tcPr/>
                </a:tc>
                <a:tc>
                  <a:txBody>
                    <a:bodyPr/>
                    <a:lstStyle/>
                    <a:p>
                      <a:pPr algn="ctr"/>
                      <a:r>
                        <a:rPr lang="en-US" sz="1600" smtClean="0"/>
                        <a:t>157</a:t>
                      </a:r>
                      <a:endParaRPr lang="en-US" sz="1600"/>
                    </a:p>
                  </a:txBody>
                  <a:tcPr/>
                </a:tc>
                <a:extLst>
                  <a:ext uri="{0D108BD9-81ED-4DB2-BD59-A6C34878D82A}">
                    <a16:rowId xmlns:a16="http://schemas.microsoft.com/office/drawing/2014/main" val="1429703765"/>
                  </a:ext>
                </a:extLst>
              </a:tr>
            </a:tbl>
          </a:graphicData>
        </a:graphic>
      </p:graphicFrame>
      <p:sp>
        <p:nvSpPr>
          <p:cNvPr id="6" name="TextBox 5"/>
          <p:cNvSpPr txBox="1"/>
          <p:nvPr/>
        </p:nvSpPr>
        <p:spPr>
          <a:xfrm>
            <a:off x="3503712" y="5866844"/>
            <a:ext cx="3528392" cy="738664"/>
          </a:xfrm>
          <a:prstGeom prst="rect">
            <a:avLst/>
          </a:prstGeom>
          <a:noFill/>
        </p:spPr>
        <p:txBody>
          <a:bodyPr wrap="square" rtlCol="0">
            <a:spAutoFit/>
          </a:bodyPr>
          <a:lstStyle/>
          <a:p>
            <a:r>
              <a:rPr lang="en-US" sz="1400" smtClean="0"/>
              <a:t>71 removed (missing survival data)</a:t>
            </a:r>
          </a:p>
          <a:p>
            <a:r>
              <a:rPr lang="en-US" sz="1400" smtClean="0">
                <a:sym typeface="Wingdings" panose="05000000000000000000" pitchFamily="2" charset="2"/>
              </a:rPr>
              <a:t>- High: 6</a:t>
            </a:r>
          </a:p>
          <a:p>
            <a:r>
              <a:rPr lang="en-US" sz="1400" smtClean="0">
                <a:sym typeface="Wingdings" panose="05000000000000000000" pitchFamily="2" charset="2"/>
              </a:rPr>
              <a:t>- Low: 21</a:t>
            </a:r>
            <a:endParaRPr lang="en-US" sz="1400"/>
          </a:p>
        </p:txBody>
      </p:sp>
    </p:spTree>
    <p:extLst>
      <p:ext uri="{BB962C8B-B14F-4D97-AF65-F5344CB8AC3E}">
        <p14:creationId xmlns:p14="http://schemas.microsoft.com/office/powerpoint/2010/main" val="228579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124858"/>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KM plot SKCM TP survival by met potential</a:t>
            </a:r>
            <a:endParaRPr lang="en-US" sz="4000"/>
          </a:p>
        </p:txBody>
      </p:sp>
      <p:graphicFrame>
        <p:nvGraphicFramePr>
          <p:cNvPr id="5" name="Table 4"/>
          <p:cNvGraphicFramePr>
            <a:graphicFrameLocks noGrp="1"/>
          </p:cNvGraphicFramePr>
          <p:nvPr>
            <p:extLst>
              <p:ext uri="{D42A27DB-BD31-4B8C-83A1-F6EECF244321}">
                <p14:modId xmlns:p14="http://schemas.microsoft.com/office/powerpoint/2010/main" val="237062702"/>
              </p:ext>
            </p:extLst>
          </p:nvPr>
        </p:nvGraphicFramePr>
        <p:xfrm>
          <a:off x="8256240" y="2492896"/>
          <a:ext cx="3816425" cy="1584960"/>
        </p:xfrm>
        <a:graphic>
          <a:graphicData uri="http://schemas.openxmlformats.org/drawingml/2006/table">
            <a:tbl>
              <a:tblPr firstRow="1" bandRow="1">
                <a:tableStyleId>{6E25E649-3F16-4E02-A733-19D2CDBF48F0}</a:tableStyleId>
              </a:tblPr>
              <a:tblGrid>
                <a:gridCol w="2088232">
                  <a:extLst>
                    <a:ext uri="{9D8B030D-6E8A-4147-A177-3AD203B41FA5}">
                      <a16:colId xmlns:a16="http://schemas.microsoft.com/office/drawing/2014/main" val="71472471"/>
                    </a:ext>
                  </a:extLst>
                </a:gridCol>
                <a:gridCol w="949331">
                  <a:extLst>
                    <a:ext uri="{9D8B030D-6E8A-4147-A177-3AD203B41FA5}">
                      <a16:colId xmlns:a16="http://schemas.microsoft.com/office/drawing/2014/main" val="1907519213"/>
                    </a:ext>
                  </a:extLst>
                </a:gridCol>
                <a:gridCol w="778862">
                  <a:extLst>
                    <a:ext uri="{9D8B030D-6E8A-4147-A177-3AD203B41FA5}">
                      <a16:colId xmlns:a16="http://schemas.microsoft.com/office/drawing/2014/main" val="1040463205"/>
                    </a:ext>
                  </a:extLst>
                </a:gridCol>
              </a:tblGrid>
              <a:tr h="298832">
                <a:tc>
                  <a:txBody>
                    <a:bodyPr/>
                    <a:lstStyle/>
                    <a:p>
                      <a:pPr algn="ctr"/>
                      <a:endParaRPr lang="en-US" sz="1600"/>
                    </a:p>
                  </a:txBody>
                  <a:tcPr/>
                </a:tc>
                <a:tc gridSpan="2">
                  <a:txBody>
                    <a:bodyPr/>
                    <a:lstStyle/>
                    <a:p>
                      <a:pPr algn="ctr"/>
                      <a:r>
                        <a:rPr lang="en-US" sz="1600" baseline="0" smtClean="0"/>
                        <a:t>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endParaRPr lang="en-US" sz="1600"/>
                    </a:p>
                  </a:txBody>
                  <a:tcPr/>
                </a:tc>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endParaRPr lang="en-US" sz="1600"/>
                    </a:p>
                  </a:txBody>
                  <a:tcPr/>
                </a:tc>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r h="298832">
                <a:tc>
                  <a:txBody>
                    <a:bodyPr/>
                    <a:lstStyle/>
                    <a:p>
                      <a:pPr algn="ctr"/>
                      <a:r>
                        <a:rPr lang="en-US" sz="1600" smtClean="0"/>
                        <a:t>Missing</a:t>
                      </a:r>
                      <a:r>
                        <a:rPr lang="en-US" sz="1600" baseline="0" smtClean="0"/>
                        <a:t> survival data</a:t>
                      </a:r>
                      <a:endParaRPr lang="en-US" sz="1600"/>
                    </a:p>
                  </a:txBody>
                  <a:tcPr/>
                </a:tc>
                <a:tc>
                  <a:txBody>
                    <a:bodyPr/>
                    <a:lstStyle/>
                    <a:p>
                      <a:pPr algn="ctr"/>
                      <a:r>
                        <a:rPr lang="en-US" sz="1600" smtClean="0"/>
                        <a:t>24</a:t>
                      </a:r>
                      <a:endParaRPr lang="en-US" sz="1600"/>
                    </a:p>
                  </a:txBody>
                  <a:tcPr/>
                </a:tc>
                <a:tc>
                  <a:txBody>
                    <a:bodyPr/>
                    <a:lstStyle/>
                    <a:p>
                      <a:pPr algn="ctr"/>
                      <a:r>
                        <a:rPr lang="en-US" sz="1600" smtClean="0"/>
                        <a:t>47</a:t>
                      </a:r>
                      <a:endParaRPr lang="en-US" sz="1600"/>
                    </a:p>
                  </a:txBody>
                  <a:tcPr/>
                </a:tc>
                <a:extLst>
                  <a:ext uri="{0D108BD9-81ED-4DB2-BD59-A6C34878D82A}">
                    <a16:rowId xmlns:a16="http://schemas.microsoft.com/office/drawing/2014/main" val="751733754"/>
                  </a:ext>
                </a:extLst>
              </a:tr>
            </a:tbl>
          </a:graphicData>
        </a:graphic>
      </p:graphicFrame>
    </p:spTree>
    <p:extLst>
      <p:ext uri="{BB962C8B-B14F-4D97-AF65-F5344CB8AC3E}">
        <p14:creationId xmlns:p14="http://schemas.microsoft.com/office/powerpoint/2010/main" val="416069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KM plot SKCM TP survival by met potential quant</a:t>
            </a:r>
            <a:endParaRPr lang="en-US" sz="4000"/>
          </a:p>
        </p:txBody>
      </p:sp>
      <p:graphicFrame>
        <p:nvGraphicFramePr>
          <p:cNvPr id="4" name="Table 3"/>
          <p:cNvGraphicFramePr>
            <a:graphicFrameLocks noGrp="1"/>
          </p:cNvGraphicFramePr>
          <p:nvPr>
            <p:extLst/>
          </p:nvPr>
        </p:nvGraphicFramePr>
        <p:xfrm>
          <a:off x="8832304" y="1844824"/>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25</a:t>
                      </a:r>
                      <a:endParaRPr lang="en-US" sz="1600"/>
                    </a:p>
                  </a:txBody>
                  <a:tcPr/>
                </a:tc>
                <a:tc>
                  <a:txBody>
                    <a:bodyPr/>
                    <a:lstStyle/>
                    <a:p>
                      <a:pPr algn="ctr"/>
                      <a:r>
                        <a:rPr lang="en-US" sz="1600" smtClean="0"/>
                        <a:t>25</a:t>
                      </a:r>
                      <a:endParaRPr lang="en-US" sz="1600"/>
                    </a:p>
                  </a:txBody>
                  <a:tcPr/>
                </a:tc>
                <a:extLst>
                  <a:ext uri="{0D108BD9-81ED-4DB2-BD59-A6C34878D82A}">
                    <a16:rowId xmlns:a16="http://schemas.microsoft.com/office/drawing/2014/main" val="1429703765"/>
                  </a:ext>
                </a:extLst>
              </a:tr>
            </a:tbl>
          </a:graphicData>
        </a:graphic>
      </p:graphicFrame>
      <p:sp>
        <p:nvSpPr>
          <p:cNvPr id="5" name="TextBox 4"/>
          <p:cNvSpPr txBox="1"/>
          <p:nvPr/>
        </p:nvSpPr>
        <p:spPr>
          <a:xfrm>
            <a:off x="8904312" y="3645024"/>
            <a:ext cx="3528392" cy="738664"/>
          </a:xfrm>
          <a:prstGeom prst="rect">
            <a:avLst/>
          </a:prstGeom>
          <a:noFill/>
        </p:spPr>
        <p:txBody>
          <a:bodyPr wrap="square" rtlCol="0">
            <a:spAutoFit/>
          </a:bodyPr>
          <a:lstStyle/>
          <a:p>
            <a:r>
              <a:rPr lang="en-US" sz="1400" smtClean="0"/>
              <a:t>71 removed (missing survival data)</a:t>
            </a:r>
          </a:p>
          <a:p>
            <a:r>
              <a:rPr lang="en-US" sz="1400" smtClean="0">
                <a:sym typeface="Wingdings" panose="05000000000000000000" pitchFamily="2" charset="2"/>
              </a:rPr>
              <a:t>- High: 2</a:t>
            </a:r>
          </a:p>
          <a:p>
            <a:r>
              <a:rPr lang="en-US" sz="1400" smtClean="0">
                <a:sym typeface="Wingdings" panose="05000000000000000000" pitchFamily="2" charset="2"/>
              </a:rPr>
              <a:t>- Low: 12</a:t>
            </a:r>
            <a:endParaRPr lang="en-US" sz="1400"/>
          </a:p>
        </p:txBody>
      </p:sp>
    </p:spTree>
    <p:extLst>
      <p:ext uri="{BB962C8B-B14F-4D97-AF65-F5344CB8AC3E}">
        <p14:creationId xmlns:p14="http://schemas.microsoft.com/office/powerpoint/2010/main" val="2056191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0369" y="1220607"/>
            <a:ext cx="5157787" cy="460556"/>
          </a:xfrm>
        </p:spPr>
        <p:txBody>
          <a:bodyPr/>
          <a:lstStyle/>
          <a:p>
            <a:r>
              <a:rPr lang="en-US" smtClean="0"/>
              <a:t>Primary tumors (TP)</a:t>
            </a:r>
            <a:endParaRPr lang="en-US"/>
          </a:p>
        </p:txBody>
      </p:sp>
      <p:sp>
        <p:nvSpPr>
          <p:cNvPr id="4" name="Text Placeholder 3"/>
          <p:cNvSpPr>
            <a:spLocks noGrp="1"/>
          </p:cNvSpPr>
          <p:nvPr>
            <p:ph type="body" sz="quarter" idx="3"/>
          </p:nvPr>
        </p:nvSpPr>
        <p:spPr>
          <a:xfrm>
            <a:off x="6528048" y="1221900"/>
            <a:ext cx="5183188" cy="459263"/>
          </a:xfrm>
        </p:spPr>
        <p:txBody>
          <a:bodyPr/>
          <a:lstStyle/>
          <a:p>
            <a:r>
              <a:rPr lang="en-US" smtClean="0"/>
              <a:t>Metastatic tumors (TM)</a:t>
            </a:r>
            <a:endParaRPr lang="en-US"/>
          </a:p>
        </p:txBody>
      </p:sp>
      <p:sp>
        <p:nvSpPr>
          <p:cNvPr id="6" name="Title 5"/>
          <p:cNvSpPr>
            <a:spLocks noGrp="1"/>
          </p:cNvSpPr>
          <p:nvPr>
            <p:ph type="title"/>
          </p:nvPr>
        </p:nvSpPr>
        <p:spPr/>
        <p:txBody>
          <a:bodyPr/>
          <a:lstStyle/>
          <a:p>
            <a:pPr algn="ctr"/>
            <a:r>
              <a:rPr lang="en-US" smtClean="0"/>
              <a:t>CoxPH model – SKCM stage</a:t>
            </a:r>
            <a:endParaRPr lang="en-US"/>
          </a:p>
        </p:txBody>
      </p:sp>
      <p:sp>
        <p:nvSpPr>
          <p:cNvPr id="9" name="Rectangle 8"/>
          <p:cNvSpPr/>
          <p:nvPr/>
        </p:nvSpPr>
        <p:spPr>
          <a:xfrm>
            <a:off x="560909" y="3372867"/>
            <a:ext cx="5544616" cy="20173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0909" y="4465687"/>
            <a:ext cx="1584176" cy="20014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98010" y="4617305"/>
            <a:ext cx="1441623" cy="179847"/>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a:spLocks noGrp="1" noChangeArrowheads="1"/>
          </p:cNvSpPr>
          <p:nvPr>
            <p:ph sz="quarter" idx="4"/>
          </p:nvPr>
        </p:nvSpPr>
        <p:spPr bwMode="auto">
          <a:xfrm>
            <a:off x="6528048" y="2060848"/>
            <a:ext cx="5324400" cy="339323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coxph(formula = Surv(days_to_death, vital_status) ~ stage,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a:solidFill>
                  <a:srgbClr val="000000"/>
                </a:solidFill>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 	-0.09491 	0.90946 	0.23578 	-0.403 	0.687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-0.18812 	0.82852 	0.20158 	-0.933 	0.351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stageIV 	-0.15842 	0.85349 	0.33298 	-0.476 	0.634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 	0.9095 	1.100 	0.5729 	1.444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0.8285 	1.207 	0.5581 	1.230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stageIV 	0.8535 	1.172 	0.4444 	1.639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Concordance= 0.52 (se = 0.025 )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Rsquare= 0.006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Likelihood ratio test= 0.9 on 3 df, p=0.8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Wald test = 0.92 on 3 df, p=0.8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Score (logrank) test = 0.92 on 3 df, p=0.8</a:t>
            </a:r>
            <a:endParaRPr kumimoji="0" lang="en-US" altLang="en-US" sz="24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Grp="1" noChangeArrowheads="1"/>
          </p:cNvSpPr>
          <p:nvPr>
            <p:ph sz="half" idx="2"/>
          </p:nvPr>
        </p:nvSpPr>
        <p:spPr bwMode="auto">
          <a:xfrm>
            <a:off x="610369" y="2080861"/>
            <a:ext cx="5616624" cy="323165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coxph(formula = Surv(days_to_death, vital_status) ~ stage,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2.0840 	8.0367 	0.5796 	3.596</a:t>
            </a:r>
            <a:r>
              <a:rPr kumimoji="0" lang="en-US" altLang="en-US" sz="1050" b="0" i="0" u="none" strike="noStrike" cap="none" normalizeH="0" smtClean="0">
                <a:ln>
                  <a:noFill/>
                </a:ln>
                <a:solidFill>
                  <a:srgbClr val="000000"/>
                </a:solidFill>
                <a:effectLst/>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0.000323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a:solidFill>
                  <a:srgbClr val="000000"/>
                </a:solidFill>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8.037 	0.1244 	2.581 	25.03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Concordance= 0.649 (se = 0.036 )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Rsquare= 0.333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Likelihood ratio test	= 10.95 on 1 df, p=9e-04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Wald test 		= 12.93 on 1 df, p=3e-04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Score (logrank) test 	= 17.46 on 1 df, p=3e-05</a:t>
            </a:r>
            <a:endParaRPr kumimoji="0" lang="en-US" altLang="en-US" sz="105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7045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11" name="Rectangle 10"/>
          <p:cNvSpPr/>
          <p:nvPr/>
        </p:nvSpPr>
        <p:spPr>
          <a:xfrm>
            <a:off x="6456040" y="5067712"/>
            <a:ext cx="1482317" cy="12531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01504" y="3411528"/>
            <a:ext cx="5383128" cy="72895"/>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p:cNvSpPr>
            <a:spLocks noGrp="1" noChangeArrowheads="1"/>
          </p:cNvSpPr>
          <p:nvPr>
            <p:ph sz="quarter" idx="4"/>
          </p:nvPr>
        </p:nvSpPr>
        <p:spPr bwMode="auto">
          <a:xfrm>
            <a:off x="6527800" y="1603184"/>
            <a:ext cx="5664200" cy="4308872"/>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-0.6003 	0.5487 	0.4395 	-1.366 	0.1720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1.0300 	2.8011 	1.0285 	1.001 	0.3166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0.6647 	1.9440 	1.6583 	0.401 	0.6885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2.7102 	15.0322 	1.6903 	1.603 	0.1089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5.5693 	262.2631 	2.3149 	2.406 	0.0161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0.5487 	1.822582 	0.23185 	1.298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2.8011 	0.356997 	0.37311 	21.030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1.9440 	0.514408 	0.07537 	50.142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15.0322 	0.066524 	0.54730 	412.875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262.2631 	0.003813 	2.80755 	24498.923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0.566 (se = 0.026 )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0.096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16.35 on 5 df, p=0.006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18.78 on 5 df, p=0.002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19.41 on 5 df, p=0.002</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
        <p:nvSpPr>
          <p:cNvPr id="2" name="Text Placeholder 1"/>
          <p:cNvSpPr>
            <a:spLocks noGrp="1"/>
          </p:cNvSpPr>
          <p:nvPr>
            <p:ph type="body" idx="1"/>
          </p:nvPr>
        </p:nvSpPr>
        <p:spPr>
          <a:xfrm>
            <a:off x="610369" y="1220607"/>
            <a:ext cx="5157787" cy="460556"/>
          </a:xfrm>
        </p:spPr>
        <p:txBody>
          <a:bodyPr/>
          <a:lstStyle/>
          <a:p>
            <a:r>
              <a:rPr lang="en-US" smtClean="0"/>
              <a:t>Primary tumors (TP)</a:t>
            </a:r>
            <a:endParaRPr lang="en-US"/>
          </a:p>
        </p:txBody>
      </p:sp>
      <p:sp>
        <p:nvSpPr>
          <p:cNvPr id="4" name="Text Placeholder 3"/>
          <p:cNvSpPr>
            <a:spLocks noGrp="1"/>
          </p:cNvSpPr>
          <p:nvPr>
            <p:ph type="body" sz="quarter" idx="3"/>
          </p:nvPr>
        </p:nvSpPr>
        <p:spPr>
          <a:xfrm>
            <a:off x="6528048" y="1221900"/>
            <a:ext cx="5183188" cy="459263"/>
          </a:xfrm>
        </p:spPr>
        <p:txBody>
          <a:bodyPr/>
          <a:lstStyle/>
          <a:p>
            <a:r>
              <a:rPr lang="en-US" smtClean="0"/>
              <a:t>Metastatic tumors (TM)</a:t>
            </a:r>
            <a:endParaRPr lang="en-US"/>
          </a:p>
        </p:txBody>
      </p:sp>
      <p:sp>
        <p:nvSpPr>
          <p:cNvPr id="6" name="Title 5"/>
          <p:cNvSpPr>
            <a:spLocks noGrp="1"/>
          </p:cNvSpPr>
          <p:nvPr>
            <p:ph type="title"/>
          </p:nvPr>
        </p:nvSpPr>
        <p:spPr/>
        <p:txBody>
          <a:bodyPr/>
          <a:lstStyle/>
          <a:p>
            <a:pPr algn="ctr"/>
            <a:r>
              <a:rPr lang="en-US" smtClean="0"/>
              <a:t>CoxPH model – SKCM main mutsigs</a:t>
            </a:r>
            <a:endParaRPr lang="en-US"/>
          </a:p>
        </p:txBody>
      </p:sp>
      <p:sp>
        <p:nvSpPr>
          <p:cNvPr id="10" name="Rectangle 9"/>
          <p:cNvSpPr/>
          <p:nvPr/>
        </p:nvSpPr>
        <p:spPr>
          <a:xfrm>
            <a:off x="663084" y="4845864"/>
            <a:ext cx="1477872"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sz="half" idx="2"/>
          </p:nvPr>
        </p:nvSpPr>
        <p:spPr bwMode="auto">
          <a:xfrm>
            <a:off x="698028" y="1773346"/>
            <a:ext cx="5270377" cy="384720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27, number of events= 27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solidFill>
                  <a:srgbClr val="000000"/>
                </a:solidFill>
                <a:latin typeface="Lucida Console" panose="020B0609040504020204" pitchFamily="49" charset="0"/>
              </a:rPr>
              <a:t>	</a:t>
            </a:r>
            <a:r>
              <a:rPr kumimoji="0" lang="en-US" altLang="en-US" sz="10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-1.56114 	0.20990 	1.17105 	-1.333 	0.182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-2.19545 	0.11131 	2.55383 	-0.860 	0.390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3.49605 	32.98488 	3.79008 	0.922 	0.356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6.82498 	920.55788 	4.65224 	1.467 	0.142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-2.57223 	0.07637 	3.05923 	-0.841 	0.400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0.20990 	4.764236 	0.0211451 	2.084e+00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0.11131 	8.984054 	0.0007459 	1.661e+01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32.98488 	0.030317 	0.0195973 	5.552e+04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920.55788 	0.001086 	0.1009392 	8.395e+06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0.07637 	13.094950 	0.0001901 	3.068e+01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0.646 (se = 0.069 )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0.189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 5.65 on 5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5.66 on 5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6.01 on 5 df, p=0.3</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4301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7" name="Rectangle 6"/>
          <p:cNvSpPr/>
          <p:nvPr/>
        </p:nvSpPr>
        <p:spPr>
          <a:xfrm>
            <a:off x="1852290" y="2996952"/>
            <a:ext cx="8132142" cy="2160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52290" y="4631707"/>
            <a:ext cx="1728192" cy="20173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smtClean="0"/>
              <a:t>CoxPH model – SKCM TM treatment</a:t>
            </a:r>
            <a:endParaRPr lang="en-US"/>
          </a:p>
        </p:txBody>
      </p:sp>
      <p:sp>
        <p:nvSpPr>
          <p:cNvPr id="8" name="Rectangle 7"/>
          <p:cNvSpPr/>
          <p:nvPr/>
        </p:nvSpPr>
        <p:spPr>
          <a:xfrm>
            <a:off x="1847528" y="2630473"/>
            <a:ext cx="8132142" cy="2160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idx="1"/>
          </p:nvPr>
        </p:nvSpPr>
        <p:spPr bwMode="auto">
          <a:xfrm>
            <a:off x="1882924" y="1515563"/>
            <a:ext cx="8101508" cy="455509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n= 21, number of events=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smtClean="0">
                <a:solidFill>
                  <a:srgbClr val="000000"/>
                </a:solidFill>
                <a:latin typeface="Lucida Console" panose="020B0609040504020204" pitchFamily="49" charset="0"/>
              </a:rPr>
              <a:t>	</a:t>
            </a:r>
            <a:r>
              <a:rPr lang="en-US" altLang="en-US" sz="1200">
                <a:solidFill>
                  <a:srgbClr val="000000"/>
                </a:solidFill>
                <a:latin typeface="Lucida Console" panose="020B0609040504020204" pitchFamily="49" charset="0"/>
              </a:rPr>
              <a:t>	</a:t>
            </a:r>
            <a:r>
              <a:rPr lang="en-US" altLang="en-US" sz="1200" smtClean="0">
                <a:solidFill>
                  <a:srgbClr val="000000"/>
                </a:solidFill>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-2.20974 	0.10973 	1.24340 	-1.777 	0.0755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 radiation 	-1.95644 	0.14136 	1.33076 	-1.470 	0.1415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treatmentradiation 			-2.52564 	0.08001 	1.28509 	-1.965 	0.0494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0.10973 	9.113 	 0.009593	</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1.2552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 radiation 	0.14136 	7.074 	 0.010413 </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1.9190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treatmentradiation 			0.08001 	12.499 	 0.006446  0.9931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Concordance= 0.545 (se = 0.072 )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Rsquare= 0.135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Likelihood ratio test	= 3.04 on 3 df, p=0.4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Wald test 		= 3.97 on 3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Score (logrank) test 	= 5.69 on 3 df, p=0.1 </a:t>
            </a:r>
            <a:r>
              <a:rPr kumimoji="0" lang="en-US" altLang="en-US" sz="800" b="0" i="0" u="none" strike="noStrike" cap="none" normalizeH="0" baseline="0" smtClean="0">
                <a:ln>
                  <a:noFill/>
                </a:ln>
                <a:solidFill>
                  <a:schemeClr val="tx1"/>
                </a:solidFill>
                <a:effectLst/>
              </a:rPr>
              <a:t/>
            </a:r>
            <a:br>
              <a:rPr kumimoji="0" lang="en-US" altLang="en-US" sz="800" b="0" i="0" u="none" strike="noStrike" cap="none" normalizeH="0" baseline="0" smtClean="0">
                <a:ln>
                  <a:noFill/>
                </a:ln>
                <a:solidFill>
                  <a:schemeClr val="tx1"/>
                </a:solidFill>
                <a:effectLst/>
              </a:rPr>
            </a:b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4645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9536" y="4209441"/>
            <a:ext cx="1728192" cy="144016"/>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smtClean="0"/>
              <a:t>CoxPH model – SKCM TM radiation</a:t>
            </a:r>
            <a:endParaRPr lang="en-US"/>
          </a:p>
        </p:txBody>
      </p:sp>
      <p:sp>
        <p:nvSpPr>
          <p:cNvPr id="4" name="Rectangle 1"/>
          <p:cNvSpPr>
            <a:spLocks noGrp="1" noChangeArrowheads="1"/>
          </p:cNvSpPr>
          <p:nvPr>
            <p:ph idx="1"/>
          </p:nvPr>
        </p:nvSpPr>
        <p:spPr bwMode="auto">
          <a:xfrm>
            <a:off x="1937810" y="2348880"/>
            <a:ext cx="8316379" cy="276998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coxph(formula = Surv(days_to_death, vital_status) ~ radiation_therapy, data = tm.surv)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radiation_therapy 	-0.1141 	0.8922 	 0.3279 	 -0.348 	0.728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exp(coef) exp(-coef)</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radiation_therapy 	0.8922 	1.121 	 0.4692 	 1.697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Concordance= 0.508 (se = 0.011 )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Rsquare= 0.001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Likelihood ratio test	= 0.13 on 1 df, p=0.7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Wald test 		= 0.12 on 1 df, p=0.7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Score (logrank) test 	= 0.12 on 1 df, p=0.7</a:t>
            </a: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597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84"/>
            <a:ext cx="10515600" cy="903634"/>
          </a:xfrm>
        </p:spPr>
        <p:txBody>
          <a:bodyPr>
            <a:normAutofit fontScale="90000"/>
          </a:bodyPr>
          <a:lstStyle/>
          <a:p>
            <a:pPr algn="ctr"/>
            <a:r>
              <a:rPr lang="en-US" smtClean="0"/>
              <a:t>CoxPH model – SKCM TM treatment, mutsigs, …</a:t>
            </a:r>
            <a:endParaRPr lang="en-US"/>
          </a:p>
        </p:txBody>
      </p:sp>
      <p:sp>
        <p:nvSpPr>
          <p:cNvPr id="5" name="Rectangle 4"/>
          <p:cNvSpPr/>
          <p:nvPr/>
        </p:nvSpPr>
        <p:spPr>
          <a:xfrm>
            <a:off x="838200" y="6147832"/>
            <a:ext cx="1297360" cy="85253"/>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3232" y="1722507"/>
            <a:ext cx="7122968" cy="554365"/>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3232" y="2682060"/>
            <a:ext cx="7122968" cy="122317"/>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0" y="744992"/>
            <a:ext cx="11166518" cy="6093976"/>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 S7 + S1 + S11 + S23 + S6 + gender + stage + earlyLate + metscore + met_potential,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n= 21, number of events=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smtClean="0">
                <a:solidFill>
                  <a:srgbClr val="000000"/>
                </a:solidFill>
                <a:latin typeface="Lucida Console" panose="020B0609040504020204" pitchFamily="49" charset="0"/>
              </a:rPr>
              <a:t>			</a:t>
            </a:r>
            <a:r>
              <a:rPr kumimoji="0" lang="en-US" altLang="en-US" sz="9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-3.473e+00 	3.101e-02 	1.722e+00 	-2.018 	0.0436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 radiation 	-3.557e+00 	2.853e-02 	1.874e+00 	-1.898 	0.0577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treatmentradiation 		-4.501e+00 	1.110e-02 	2.070e+00 	-2.174 	0.0297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S7 			-3.543e+00 	2.892e-02 	1.612e+00 	-2.197 	0.0280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 			-1.684e+00 	1.856e-01 	3.533e+00 	-0.477 	0.6335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S11 			-4.400e+00 	1.228e-02 	6.847e+00 	-0.643 	0.5205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S23 			-1.885e+00 	1.518e-01 	6.119e+00 	-0.308 	0.7580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S6 			1.949e+01 	2.903e+08 	8.139e+00 	2.394 	0.0167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gendermale 			-4.655e-01	6.278e-01 	9.641e-01	-0.483 	0.6292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 			-1.267e+00 	2.817e-01 	1.166e+00 	-1.087 	0.2771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stageIII 			2.001e+00 	7.394e+00 	1.223e+00 	1.635 	0.1020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earlyLatelate  		NA 	NA 	0.000e+00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metscore 			2.459e+00 	1.170e+01 	4.678e+00 	0.526 	0.5991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met_potential 		NA 	NA 	0.000e+00 	NA 	NA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smtClean="0">
                <a:solidFill>
                  <a:srgbClr val="000000"/>
                </a:solidFill>
                <a:latin typeface="Lucida Console" panose="020B0609040504020204" pitchFamily="49" charset="0"/>
              </a:rPr>
              <a:t>			</a:t>
            </a:r>
            <a:r>
              <a:rPr kumimoji="0" lang="en-US" altLang="en-US" sz="900" b="0" i="0" u="none" strike="noStrike" cap="none" normalizeH="0" baseline="0" smtClean="0">
                <a:ln>
                  <a:noFill/>
                </a:ln>
                <a:solidFill>
                  <a:srgbClr val="000000"/>
                </a:solidFill>
                <a:effectLst/>
                <a:latin typeface="Lucida Console" panose="020B0609040504020204" pitchFamily="49" charset="0"/>
              </a:rPr>
              <a:t>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3.101e-02 	3.224e+01 	1.062e-03 	9.055e-01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 radiation 	2.853e-02 	3.505e+01 	7.249e-04 	1.123e+00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treatmentradiation 		1.110e-02 	9.011e+01 	1.918e-04 	6.421e-01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S7 			2.892e-02 	3.457e+01 	1.227e-03 	6.819e-01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 			1.856e-01 	5.389e+00 	1.826e-04 	1.885e+02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S11 			1.228e-02 	8.144e+01 	1.824e-08 	8.265e+03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S23 			1.518e-01 	6.586e+00 	9.394e-07 	2.454e+04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S6 			2.903e+08 	3.445e-09 	3.424e+01 	2.461e+15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gendermale 			6.278e-01 	1.593e+00 	9.489e-02 	4.154e+00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			2.817e-01 	3.550e+00 	2.867e-02 	2.767e+00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stageIII 			7.394e+00 	1.352e-01 	6.724e-01 	8.132e+01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earlyLatelate 		NA 	NA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metscore 			1.170e+01 	8.550e-02 	1.218e-03 	1.123e+05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met_potential 		NA 	NA 	NA 	NA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Concordance= 0.805 (se = 0.079 )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Rsquare= 0.634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Likelihood ratio test	= 21.13 on 12 df, p=0.05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Wald test		= 15.02 on 12 df, p=0.2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Score (logrank) test 	= 26.4 on 12 df, p=0.009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0429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392" y="365126"/>
            <a:ext cx="10873208" cy="759732"/>
          </a:xfrm>
        </p:spPr>
        <p:txBody>
          <a:bodyPr>
            <a:normAutofit fontScale="90000"/>
          </a:bodyPr>
          <a:lstStyle/>
          <a:p>
            <a:pPr algn="ctr"/>
            <a:r>
              <a:rPr lang="en-US" smtClean="0"/>
              <a:t>CoxPH model – SKCM TM treatment, mutsigs (cont.)</a:t>
            </a:r>
            <a:endParaRPr lang="en-US"/>
          </a:p>
        </p:txBody>
      </p:sp>
      <p:sp>
        <p:nvSpPr>
          <p:cNvPr id="5" name="Rectangle 4"/>
          <p:cNvSpPr/>
          <p:nvPr/>
        </p:nvSpPr>
        <p:spPr>
          <a:xfrm>
            <a:off x="830457" y="5061888"/>
            <a:ext cx="1584176"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2547432"/>
            <a:ext cx="7274024" cy="79208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0" y="1493858"/>
            <a:ext cx="8066112"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 S7 + S6,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n= 21, number of events= 21 (141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-3.625e+00 2.666e-02 	1.440e+00 	-2.517 	0.01182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 radiation 	-2.882e+00 5.602e-02 	1.462e+00 	-1.972 	0.04863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treatmentradiation 		-4.981e+00 6.867e-03 	1.710e+00 	-2.913 	0.00358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S7 			-2.763e+00 6.310e-02 	1.049e+00 	-2.635 	0.00842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S6 			1.206e+01 	1.730e+05 	5.313e+00 	2.270 	0.02321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2.666e-02 	3.751e+01 	0.0015862	4.482e-01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 radiation 	5.602e-02 	1.785e+01 	0.0031938 	9.828e-01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treatmentradiation 		6.867e-03 	1.456e+02 	0.0002406 	1.960e-01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S7 			6.310e-02 	1.585e+01 	0.0080796 	4.928e-01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S6 			1.730e+05 	5.782e-06 	5.1934019 	5.760e+09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Concordance= 0.681 (se = 0.079 )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Rsquare= 0.423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Likelihood ratio test	= 11.55 on 5 df, p=0.04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Wald test 		= 10.37 on 5 df, p=0.07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Score (logrank) test 	= 13.77 on 5 df, p=0.02 </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436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CoxPH model – SKCM TP mutsigs…</a:t>
            </a:r>
            <a:endParaRPr lang="en-US"/>
          </a:p>
        </p:txBody>
      </p:sp>
      <p:sp>
        <p:nvSpPr>
          <p:cNvPr id="5" name="Rectangle 4"/>
          <p:cNvSpPr/>
          <p:nvPr/>
        </p:nvSpPr>
        <p:spPr>
          <a:xfrm>
            <a:off x="847360" y="5946063"/>
            <a:ext cx="1365885"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453" y="2584983"/>
            <a:ext cx="6185560" cy="3076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0453" y="3221274"/>
            <a:ext cx="6185560" cy="11502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25143" y="3676618"/>
            <a:ext cx="6185560" cy="11502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1" y="1340768"/>
            <a:ext cx="11522496" cy="5386090"/>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 gender + stage + earlyLate + metscore + met_potential,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-1.974e+00 	1.389e-01 	1.483e+00 	-1.331 	0.18311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-1.231e+00 	2.920e-01 	3.404e+00 	-0.362 	0.71762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9.138e+00 	9.305e+03 	4.421e+00 	2.067 	0.03871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1.785e+01 	5.629e+07 	7.845e+00 	2.275 	0.02292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-4.882e+00 	7.581e-03 	3.879e+00 	-1.259 	0.20814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gendermale 		-5.100e-01 	6.005e-01 	5.260e-01 	-0.970 	0.33222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stageIII 		2.115e+00 	8.293e+00 	7.332e-01 	2.885 	0.00391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earlyLatelate 	NA 	NA 	0.000e+00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metscore 		-1.073e+01 	2.194e-05 	6.647e+00 	-1.614 	0.10654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met_potentiallow 	-2.758e+00 	6.343e-02 	1.499e+00 	-1.839 	0.06587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1.389e-01 	7.201e+00 	7.592e-03 	2.540e+00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2.920e-01 	3.424e+00 	3.699e-04 	2.305e+02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9.305e+03 	1.075e-04 	1.607e+00 	5.390e+07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5.629e+07 	1.777e-08 	1.182e+01 	2.680e+14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7.581e-03 	1.319e+02 	3.786e-06 	1.518e+01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gendermale 		6.005e-01 	1.665e+00 	2.142e-01 	1.684e+00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stageIII 		8.293e+00 	1.206e-01 	1.971e+00 	3.490e+01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earlyLatelate 	NA 	NA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metscore 		2.194e-05 	4.559e+04 	4.825e-11 	9.972e+00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met_potentiallow 	6.343e-02 	1.577e+01 	3.357e-03 	1.198e+00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0.783 (se = 0.069 )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0.576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 23.17 on 9 df, p=0.006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19.46 on 9 df, p=0.02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27.26 on 9 df, p=0.001</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538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1"/>
            <a:ext cx="11483700" cy="6858001"/>
          </a:xfrm>
          <a:prstGeom prst="rect">
            <a:avLst/>
          </a:prstGeom>
        </p:spPr>
      </p:pic>
    </p:spTree>
    <p:extLst>
      <p:ext uri="{BB962C8B-B14F-4D97-AF65-F5344CB8AC3E}">
        <p14:creationId xmlns:p14="http://schemas.microsoft.com/office/powerpoint/2010/main" val="4104601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CoxPH model – SKCM TP mutsigs and stage</a:t>
            </a:r>
            <a:endParaRPr lang="en-US"/>
          </a:p>
        </p:txBody>
      </p:sp>
      <p:sp>
        <p:nvSpPr>
          <p:cNvPr id="7" name="Rectangle 6"/>
          <p:cNvSpPr/>
          <p:nvPr/>
        </p:nvSpPr>
        <p:spPr>
          <a:xfrm>
            <a:off x="2135560" y="4721129"/>
            <a:ext cx="1584176"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9736" y="2878041"/>
            <a:ext cx="5689848" cy="504056"/>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a:spLocks noGrp="1" noChangeArrowheads="1"/>
          </p:cNvSpPr>
          <p:nvPr>
            <p:ph idx="1"/>
          </p:nvPr>
        </p:nvSpPr>
        <p:spPr bwMode="auto">
          <a:xfrm>
            <a:off x="2135560" y="1844824"/>
            <a:ext cx="7634064" cy="372409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coxph(formula = Surv(days_to_death, vital_status) ~ S11 + S23 + stage,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S11 	6.545e+00 	6.957e+02 	3.240e+00 	2.020 	0.043377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S23 	1.086e+01 	5.219e+04 	4.802e+00 	2.262 	0.023690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stageIII 	2.519e+00 	1.241e+01 	6.546e-01 	3.848 	0.000119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S11 	695.70 	1.437e-03 	1.215 	3.984e+05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S23 	52192.64 	1.916e-05 	4.267 	6.384e+08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stageIII 	12.41 	8.055e-02 	3.441 	4.478e+01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Concordance= 0.729 (se = 0.068 )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Rsquare= 0.476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Likelihood ratio test	= 17.46 on 3 df, p=6e-04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Wald test 		= 16.44 on 3 df, p=9e-04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Score (logrank) test 	= 22.92 on 3 df, p=4e-05</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39762" y="188640"/>
            <a:ext cx="1584176" cy="20014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014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30"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smtClean="0"/>
              <a:t>KM plot SKCM TP survival by met potential censored</a:t>
            </a:r>
            <a:endParaRPr lang="en-US" sz="3600"/>
          </a:p>
        </p:txBody>
      </p:sp>
      <p:graphicFrame>
        <p:nvGraphicFramePr>
          <p:cNvPr id="7" name="Table 6"/>
          <p:cNvGraphicFramePr>
            <a:graphicFrameLocks noGrp="1"/>
          </p:cNvGraphicFramePr>
          <p:nvPr>
            <p:extLst/>
          </p:nvPr>
        </p:nvGraphicFramePr>
        <p:xfrm>
          <a:off x="8832304" y="1700808"/>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bl>
          </a:graphicData>
        </a:graphic>
      </p:graphicFrame>
      <p:sp>
        <p:nvSpPr>
          <p:cNvPr id="8" name="TextBox 7"/>
          <p:cNvSpPr txBox="1"/>
          <p:nvPr/>
        </p:nvSpPr>
        <p:spPr>
          <a:xfrm>
            <a:off x="8904312" y="3645024"/>
            <a:ext cx="2952328" cy="523220"/>
          </a:xfrm>
          <a:prstGeom prst="rect">
            <a:avLst/>
          </a:prstGeom>
          <a:noFill/>
        </p:spPr>
        <p:txBody>
          <a:bodyPr wrap="square" rtlCol="0">
            <a:spAutoFit/>
          </a:bodyPr>
          <a:lstStyle/>
          <a:p>
            <a:r>
              <a:rPr lang="en-US" sz="1400" smtClean="0"/>
              <a:t>Replaced missing survival with max survival in cohort (1070 days)</a:t>
            </a:r>
            <a:endParaRPr lang="en-US" sz="1400"/>
          </a:p>
        </p:txBody>
      </p:sp>
    </p:spTree>
    <p:extLst>
      <p:ext uri="{BB962C8B-B14F-4D97-AF65-F5344CB8AC3E}">
        <p14:creationId xmlns:p14="http://schemas.microsoft.com/office/powerpoint/2010/main" val="131239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30"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t>KM plot SKCM TP survival by met potential quantile censored</a:t>
            </a:r>
            <a:endParaRPr lang="en-US" sz="3200"/>
          </a:p>
        </p:txBody>
      </p:sp>
      <p:graphicFrame>
        <p:nvGraphicFramePr>
          <p:cNvPr id="7" name="Table 6"/>
          <p:cNvGraphicFramePr>
            <a:graphicFrameLocks noGrp="1"/>
          </p:cNvGraphicFramePr>
          <p:nvPr>
            <p:extLst/>
          </p:nvPr>
        </p:nvGraphicFramePr>
        <p:xfrm>
          <a:off x="8832304" y="1700808"/>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25</a:t>
                      </a:r>
                      <a:endParaRPr lang="en-US" sz="1600"/>
                    </a:p>
                  </a:txBody>
                  <a:tcPr/>
                </a:tc>
                <a:tc>
                  <a:txBody>
                    <a:bodyPr/>
                    <a:lstStyle/>
                    <a:p>
                      <a:pPr algn="ctr"/>
                      <a:r>
                        <a:rPr lang="en-US" sz="1600" smtClean="0"/>
                        <a:t>25</a:t>
                      </a:r>
                      <a:endParaRPr lang="en-US" sz="1600"/>
                    </a:p>
                  </a:txBody>
                  <a:tcPr/>
                </a:tc>
                <a:extLst>
                  <a:ext uri="{0D108BD9-81ED-4DB2-BD59-A6C34878D82A}">
                    <a16:rowId xmlns:a16="http://schemas.microsoft.com/office/drawing/2014/main" val="1429703765"/>
                  </a:ext>
                </a:extLst>
              </a:tr>
            </a:tbl>
          </a:graphicData>
        </a:graphic>
      </p:graphicFrame>
      <p:sp>
        <p:nvSpPr>
          <p:cNvPr id="8" name="TextBox 7"/>
          <p:cNvSpPr txBox="1"/>
          <p:nvPr/>
        </p:nvSpPr>
        <p:spPr>
          <a:xfrm>
            <a:off x="8904312" y="3645024"/>
            <a:ext cx="2952328" cy="523220"/>
          </a:xfrm>
          <a:prstGeom prst="rect">
            <a:avLst/>
          </a:prstGeom>
          <a:noFill/>
        </p:spPr>
        <p:txBody>
          <a:bodyPr wrap="square" rtlCol="0">
            <a:spAutoFit/>
          </a:bodyPr>
          <a:lstStyle/>
          <a:p>
            <a:r>
              <a:rPr lang="en-US" sz="1400" smtClean="0"/>
              <a:t>Replaced missing survival with max survival in cohort (1070 days)</a:t>
            </a:r>
            <a:endParaRPr lang="en-US" sz="1400"/>
          </a:p>
        </p:txBody>
      </p:sp>
    </p:spTree>
    <p:extLst>
      <p:ext uri="{BB962C8B-B14F-4D97-AF65-F5344CB8AC3E}">
        <p14:creationId xmlns:p14="http://schemas.microsoft.com/office/powerpoint/2010/main" val="1269107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46038"/>
          <a:stretch/>
        </p:blipFill>
        <p:spPr>
          <a:xfrm>
            <a:off x="0" y="1864624"/>
            <a:ext cx="6096000" cy="3905662"/>
          </a:xfrm>
          <a:prstGeom prst="rect">
            <a:avLst/>
          </a:prstGeom>
        </p:spPr>
      </p:pic>
      <p:pic>
        <p:nvPicPr>
          <p:cNvPr id="6" name="Picture 5"/>
          <p:cNvPicPr>
            <a:picLocks noChangeAspect="1"/>
          </p:cNvPicPr>
          <p:nvPr/>
        </p:nvPicPr>
        <p:blipFill rotWithShape="1">
          <a:blip r:embed="rId3"/>
          <a:srcRect t="55713"/>
          <a:stretch/>
        </p:blipFill>
        <p:spPr>
          <a:xfrm>
            <a:off x="6096000" y="2564904"/>
            <a:ext cx="6096000" cy="3205382"/>
          </a:xfrm>
          <a:prstGeom prst="rect">
            <a:avLst/>
          </a:prstGeom>
        </p:spPr>
      </p:pic>
      <p:sp>
        <p:nvSpPr>
          <p:cNvPr id="7" name="Rectangle 6"/>
          <p:cNvSpPr/>
          <p:nvPr/>
        </p:nvSpPr>
        <p:spPr>
          <a:xfrm>
            <a:off x="44665" y="3817454"/>
            <a:ext cx="6051335"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680" y="5229200"/>
            <a:ext cx="6051335"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008" y="4869160"/>
            <a:ext cx="1593506"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990600" y="5175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CoxPH model -- SKCM TP cens</a:t>
            </a:r>
            <a:endParaRPr lang="en-US" sz="4000"/>
          </a:p>
        </p:txBody>
      </p:sp>
    </p:spTree>
    <p:extLst>
      <p:ext uri="{BB962C8B-B14F-4D97-AF65-F5344CB8AC3E}">
        <p14:creationId xmlns:p14="http://schemas.microsoft.com/office/powerpoint/2010/main" val="94883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CoxPH model -- SKCM TP cens (cont.)</a:t>
            </a:r>
            <a:endParaRPr lang="en-US" sz="4000"/>
          </a:p>
        </p:txBody>
      </p:sp>
      <p:pic>
        <p:nvPicPr>
          <p:cNvPr id="3" name="Picture 2"/>
          <p:cNvPicPr>
            <a:picLocks noChangeAspect="1"/>
          </p:cNvPicPr>
          <p:nvPr/>
        </p:nvPicPr>
        <p:blipFill>
          <a:blip r:embed="rId2"/>
          <a:stretch>
            <a:fillRect/>
          </a:stretch>
        </p:blipFill>
        <p:spPr>
          <a:xfrm>
            <a:off x="2495600" y="1484784"/>
            <a:ext cx="7659359" cy="4927810"/>
          </a:xfrm>
          <a:prstGeom prst="rect">
            <a:avLst/>
          </a:prstGeom>
        </p:spPr>
      </p:pic>
      <p:sp>
        <p:nvSpPr>
          <p:cNvPr id="4" name="TextBox 3"/>
          <p:cNvSpPr txBox="1"/>
          <p:nvPr/>
        </p:nvSpPr>
        <p:spPr>
          <a:xfrm>
            <a:off x="10272464" y="3284984"/>
            <a:ext cx="1440160" cy="923330"/>
          </a:xfrm>
          <a:prstGeom prst="rect">
            <a:avLst/>
          </a:prstGeom>
          <a:noFill/>
        </p:spPr>
        <p:txBody>
          <a:bodyPr wrap="square" rtlCol="0">
            <a:spAutoFit/>
          </a:bodyPr>
          <a:lstStyle/>
          <a:p>
            <a:r>
              <a:rPr lang="en-US" smtClean="0"/>
              <a:t>Vital status</a:t>
            </a:r>
          </a:p>
          <a:p>
            <a:r>
              <a:rPr lang="en-US" smtClean="0"/>
              <a:t>1: dead</a:t>
            </a:r>
          </a:p>
          <a:p>
            <a:r>
              <a:rPr lang="en-US" smtClean="0"/>
              <a:t>0: alive</a:t>
            </a:r>
            <a:endParaRPr lang="en-US"/>
          </a:p>
        </p:txBody>
      </p:sp>
      <p:sp>
        <p:nvSpPr>
          <p:cNvPr id="5" name="Rectangle 4"/>
          <p:cNvSpPr/>
          <p:nvPr/>
        </p:nvSpPr>
        <p:spPr>
          <a:xfrm>
            <a:off x="2518300" y="3212976"/>
            <a:ext cx="7322116" cy="486611"/>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17040" y="5265485"/>
            <a:ext cx="2333053"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654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KM survival UVM</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7946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44183553"/>
              </p:ext>
            </p:extLst>
          </p:nvPr>
        </p:nvGraphicFramePr>
        <p:xfrm>
          <a:off x="4102335" y="5157192"/>
          <a:ext cx="3816425" cy="1584960"/>
        </p:xfrm>
        <a:graphic>
          <a:graphicData uri="http://schemas.openxmlformats.org/drawingml/2006/table">
            <a:tbl>
              <a:tblPr firstRow="1" bandRow="1">
                <a:tableStyleId>{6E25E649-3F16-4E02-A733-19D2CDBF48F0}</a:tableStyleId>
              </a:tblPr>
              <a:tblGrid>
                <a:gridCol w="2088232">
                  <a:extLst>
                    <a:ext uri="{9D8B030D-6E8A-4147-A177-3AD203B41FA5}">
                      <a16:colId xmlns:a16="http://schemas.microsoft.com/office/drawing/2014/main" val="71472471"/>
                    </a:ext>
                  </a:extLst>
                </a:gridCol>
                <a:gridCol w="949331">
                  <a:extLst>
                    <a:ext uri="{9D8B030D-6E8A-4147-A177-3AD203B41FA5}">
                      <a16:colId xmlns:a16="http://schemas.microsoft.com/office/drawing/2014/main" val="1907519213"/>
                    </a:ext>
                  </a:extLst>
                </a:gridCol>
                <a:gridCol w="778862">
                  <a:extLst>
                    <a:ext uri="{9D8B030D-6E8A-4147-A177-3AD203B41FA5}">
                      <a16:colId xmlns:a16="http://schemas.microsoft.com/office/drawing/2014/main" val="1040463205"/>
                    </a:ext>
                  </a:extLst>
                </a:gridCol>
              </a:tblGrid>
              <a:tr h="298832">
                <a:tc>
                  <a:txBody>
                    <a:bodyPr/>
                    <a:lstStyle/>
                    <a:p>
                      <a:pPr algn="ctr"/>
                      <a:endParaRPr lang="en-US" sz="1600"/>
                    </a:p>
                  </a:txBody>
                  <a:tcPr/>
                </a:tc>
                <a:tc gridSpan="2">
                  <a:txBody>
                    <a:bodyPr/>
                    <a:lstStyle/>
                    <a:p>
                      <a:pPr algn="ctr"/>
                      <a:r>
                        <a:rPr lang="en-US" sz="1600" baseline="0" smtClean="0"/>
                        <a:t>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endParaRPr lang="en-US" sz="1600"/>
                    </a:p>
                  </a:txBody>
                  <a:tcPr/>
                </a:tc>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endParaRPr lang="en-US" sz="1600"/>
                    </a:p>
                  </a:txBody>
                  <a:tcPr/>
                </a:tc>
                <a:tc>
                  <a:txBody>
                    <a:bodyPr/>
                    <a:lstStyle/>
                    <a:p>
                      <a:pPr algn="ctr"/>
                      <a:r>
                        <a:rPr lang="en-US" sz="1600" smtClean="0"/>
                        <a:t>42</a:t>
                      </a:r>
                      <a:endParaRPr lang="en-US" sz="1600"/>
                    </a:p>
                  </a:txBody>
                  <a:tcPr/>
                </a:tc>
                <a:tc>
                  <a:txBody>
                    <a:bodyPr/>
                    <a:lstStyle/>
                    <a:p>
                      <a:pPr algn="ctr"/>
                      <a:r>
                        <a:rPr lang="en-US" sz="1600" smtClean="0"/>
                        <a:t>38</a:t>
                      </a:r>
                      <a:endParaRPr lang="en-US" sz="1600"/>
                    </a:p>
                  </a:txBody>
                  <a:tcPr/>
                </a:tc>
                <a:extLst>
                  <a:ext uri="{0D108BD9-81ED-4DB2-BD59-A6C34878D82A}">
                    <a16:rowId xmlns:a16="http://schemas.microsoft.com/office/drawing/2014/main" val="1429703765"/>
                  </a:ext>
                </a:extLst>
              </a:tr>
              <a:tr h="298832">
                <a:tc>
                  <a:txBody>
                    <a:bodyPr/>
                    <a:lstStyle/>
                    <a:p>
                      <a:pPr algn="ctr"/>
                      <a:r>
                        <a:rPr lang="en-US" sz="1600" smtClean="0"/>
                        <a:t>Missing</a:t>
                      </a:r>
                      <a:r>
                        <a:rPr lang="en-US" sz="1600" baseline="0" smtClean="0"/>
                        <a:t> survival data</a:t>
                      </a:r>
                      <a:endParaRPr lang="en-US" sz="1600"/>
                    </a:p>
                  </a:txBody>
                  <a:tcPr/>
                </a:tc>
                <a:tc>
                  <a:txBody>
                    <a:bodyPr/>
                    <a:lstStyle/>
                    <a:p>
                      <a:pPr algn="ctr"/>
                      <a:r>
                        <a:rPr lang="en-US" sz="1600" smtClean="0"/>
                        <a:t>38</a:t>
                      </a:r>
                      <a:endParaRPr lang="en-US" sz="1600"/>
                    </a:p>
                  </a:txBody>
                  <a:tcPr/>
                </a:tc>
                <a:tc>
                  <a:txBody>
                    <a:bodyPr/>
                    <a:lstStyle/>
                    <a:p>
                      <a:pPr algn="ctr"/>
                      <a:r>
                        <a:rPr lang="en-US" sz="1600" smtClean="0"/>
                        <a:t>19</a:t>
                      </a:r>
                      <a:endParaRPr lang="en-US" sz="1600"/>
                    </a:p>
                  </a:txBody>
                  <a:tcPr/>
                </a:tc>
                <a:extLst>
                  <a:ext uri="{0D108BD9-81ED-4DB2-BD59-A6C34878D82A}">
                    <a16:rowId xmlns:a16="http://schemas.microsoft.com/office/drawing/2014/main" val="751733754"/>
                  </a:ext>
                </a:extLst>
              </a:tr>
            </a:tbl>
          </a:graphicData>
        </a:graphic>
      </p:graphicFrame>
      <p:sp>
        <p:nvSpPr>
          <p:cNvPr id="7"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KM plot </a:t>
            </a:r>
            <a:r>
              <a:rPr lang="en-US" sz="4000" smtClean="0"/>
              <a:t>UVM TP survival </a:t>
            </a:r>
            <a:r>
              <a:rPr lang="en-US" sz="4000"/>
              <a:t>by met potential</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1124858"/>
            <a:ext cx="5740820" cy="42268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164" y="1124858"/>
            <a:ext cx="5740820" cy="4226895"/>
          </a:xfrm>
          <a:prstGeom prst="rect">
            <a:avLst/>
          </a:prstGeom>
        </p:spPr>
      </p:pic>
      <p:sp>
        <p:nvSpPr>
          <p:cNvPr id="10" name="TextBox 9"/>
          <p:cNvSpPr txBox="1"/>
          <p:nvPr/>
        </p:nvSpPr>
        <p:spPr>
          <a:xfrm>
            <a:off x="1199456" y="5679195"/>
            <a:ext cx="2448272" cy="646331"/>
          </a:xfrm>
          <a:prstGeom prst="rect">
            <a:avLst/>
          </a:prstGeom>
          <a:noFill/>
        </p:spPr>
        <p:txBody>
          <a:bodyPr wrap="square" rtlCol="0">
            <a:spAutoFit/>
          </a:bodyPr>
          <a:lstStyle/>
          <a:p>
            <a:pPr algn="ctr"/>
            <a:r>
              <a:rPr lang="en-US" smtClean="0"/>
              <a:t>Likelihood ratio test p=0.0354</a:t>
            </a:r>
            <a:endParaRPr lang="en-US"/>
          </a:p>
        </p:txBody>
      </p:sp>
    </p:spTree>
    <p:extLst>
      <p:ext uri="{BB962C8B-B14F-4D97-AF65-F5344CB8AC3E}">
        <p14:creationId xmlns:p14="http://schemas.microsoft.com/office/powerpoint/2010/main" val="4118199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SKCM BRAF mutations</a:t>
            </a:r>
            <a:endParaRPr lang="en-US"/>
          </a:p>
        </p:txBody>
      </p:sp>
      <p:sp>
        <p:nvSpPr>
          <p:cNvPr id="3" name="Text Placeholder 2"/>
          <p:cNvSpPr>
            <a:spLocks noGrp="1"/>
          </p:cNvSpPr>
          <p:nvPr>
            <p:ph type="body" idx="1"/>
          </p:nvPr>
        </p:nvSpPr>
        <p:spPr/>
        <p:txBody>
          <a:bodyPr/>
          <a:lstStyle/>
          <a:p>
            <a:r>
              <a:rPr lang="en-US" smtClean="0"/>
              <a:t>SKCM TP</a:t>
            </a:r>
            <a:endParaRPr lang="en-US"/>
          </a:p>
        </p:txBody>
      </p:sp>
    </p:spTree>
    <p:extLst>
      <p:ext uri="{BB962C8B-B14F-4D97-AF65-F5344CB8AC3E}">
        <p14:creationId xmlns:p14="http://schemas.microsoft.com/office/powerpoint/2010/main" val="2191732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BRAF distribution in cohort</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54978738"/>
              </p:ext>
            </p:extLst>
          </p:nvPr>
        </p:nvGraphicFramePr>
        <p:xfrm>
          <a:off x="3359696" y="2564904"/>
          <a:ext cx="5760639" cy="1849120"/>
        </p:xfrm>
        <a:graphic>
          <a:graphicData uri="http://schemas.openxmlformats.org/drawingml/2006/table">
            <a:tbl>
              <a:tblPr firstRow="1" bandRow="1">
                <a:tableStyleId>{6E25E649-3F16-4E02-A733-19D2CDBF48F0}</a:tableStyleId>
              </a:tblPr>
              <a:tblGrid>
                <a:gridCol w="1920213">
                  <a:extLst>
                    <a:ext uri="{9D8B030D-6E8A-4147-A177-3AD203B41FA5}">
                      <a16:colId xmlns:a16="http://schemas.microsoft.com/office/drawing/2014/main" val="568252876"/>
                    </a:ext>
                  </a:extLst>
                </a:gridCol>
                <a:gridCol w="1920213">
                  <a:extLst>
                    <a:ext uri="{9D8B030D-6E8A-4147-A177-3AD203B41FA5}">
                      <a16:colId xmlns:a16="http://schemas.microsoft.com/office/drawing/2014/main" val="865946184"/>
                    </a:ext>
                  </a:extLst>
                </a:gridCol>
                <a:gridCol w="1920213">
                  <a:extLst>
                    <a:ext uri="{9D8B030D-6E8A-4147-A177-3AD203B41FA5}">
                      <a16:colId xmlns:a16="http://schemas.microsoft.com/office/drawing/2014/main" val="3786140643"/>
                    </a:ext>
                  </a:extLst>
                </a:gridCol>
              </a:tblGrid>
              <a:tr h="203904">
                <a:tc>
                  <a:txBody>
                    <a:bodyPr/>
                    <a:lstStyle/>
                    <a:p>
                      <a:pPr algn="ctr"/>
                      <a:endParaRPr lang="en-US"/>
                    </a:p>
                  </a:txBody>
                  <a:tcPr/>
                </a:tc>
                <a:tc>
                  <a:txBody>
                    <a:bodyPr/>
                    <a:lstStyle/>
                    <a:p>
                      <a:pPr algn="ctr"/>
                      <a:r>
                        <a:rPr lang="en-US" smtClean="0"/>
                        <a:t>SKCM TP</a:t>
                      </a:r>
                      <a:endParaRPr lang="en-US"/>
                    </a:p>
                  </a:txBody>
                  <a:tcPr anchor="ctr"/>
                </a:tc>
                <a:tc>
                  <a:txBody>
                    <a:bodyPr/>
                    <a:lstStyle/>
                    <a:p>
                      <a:pPr algn="ctr"/>
                      <a:r>
                        <a:rPr lang="en-US" smtClean="0"/>
                        <a:t>SKCM TM</a:t>
                      </a:r>
                      <a:endParaRPr lang="en-US"/>
                    </a:p>
                  </a:txBody>
                  <a:tcPr anchor="ctr"/>
                </a:tc>
                <a:extLst>
                  <a:ext uri="{0D108BD9-81ED-4DB2-BD59-A6C34878D82A}">
                    <a16:rowId xmlns:a16="http://schemas.microsoft.com/office/drawing/2014/main" val="2021305161"/>
                  </a:ext>
                </a:extLst>
              </a:tr>
              <a:tr h="370840">
                <a:tc>
                  <a:txBody>
                    <a:bodyPr/>
                    <a:lstStyle/>
                    <a:p>
                      <a:endParaRPr lang="en-US" b="1"/>
                    </a:p>
                  </a:txBody>
                  <a:tcPr/>
                </a:tc>
                <a:tc>
                  <a:txBody>
                    <a:bodyPr/>
                    <a:lstStyle/>
                    <a:p>
                      <a:pPr algn="ctr"/>
                      <a:r>
                        <a:rPr lang="en-US" b="1" smtClean="0"/>
                        <a:t>n = 98</a:t>
                      </a:r>
                      <a:endParaRPr lang="en-US" b="1"/>
                    </a:p>
                  </a:txBody>
                  <a:tcPr anchor="ctr"/>
                </a:tc>
                <a:tc>
                  <a:txBody>
                    <a:bodyPr/>
                    <a:lstStyle/>
                    <a:p>
                      <a:pPr algn="ctr"/>
                      <a:r>
                        <a:rPr lang="en-US" b="1" smtClean="0"/>
                        <a:t>n = 309</a:t>
                      </a:r>
                      <a:endParaRPr lang="en-US" b="1"/>
                    </a:p>
                  </a:txBody>
                  <a:tcPr anchor="ctr"/>
                </a:tc>
                <a:extLst>
                  <a:ext uri="{0D108BD9-81ED-4DB2-BD59-A6C34878D82A}">
                    <a16:rowId xmlns:a16="http://schemas.microsoft.com/office/drawing/2014/main" val="1990102290"/>
                  </a:ext>
                </a:extLst>
              </a:tr>
              <a:tr h="370840">
                <a:tc>
                  <a:txBody>
                    <a:bodyPr/>
                    <a:lstStyle/>
                    <a:p>
                      <a:r>
                        <a:rPr lang="en-US" b="0" smtClean="0"/>
                        <a:t>BRAF</a:t>
                      </a:r>
                      <a:r>
                        <a:rPr lang="en-US" b="0" baseline="0" smtClean="0"/>
                        <a:t> WT</a:t>
                      </a:r>
                      <a:endParaRPr lang="en-US" b="0"/>
                    </a:p>
                  </a:txBody>
                  <a:tcPr/>
                </a:tc>
                <a:tc>
                  <a:txBody>
                    <a:bodyPr/>
                    <a:lstStyle/>
                    <a:p>
                      <a:pPr algn="ctr"/>
                      <a:r>
                        <a:rPr lang="en-US" smtClean="0"/>
                        <a:t>25 (25.5%)</a:t>
                      </a:r>
                      <a:endParaRPr lang="en-US"/>
                    </a:p>
                  </a:txBody>
                  <a:tcPr anchor="ctr"/>
                </a:tc>
                <a:tc>
                  <a:txBody>
                    <a:bodyPr/>
                    <a:lstStyle/>
                    <a:p>
                      <a:pPr algn="ctr"/>
                      <a:r>
                        <a:rPr lang="en-US" smtClean="0"/>
                        <a:t>117 (37.9%)</a:t>
                      </a:r>
                      <a:endParaRPr lang="en-US"/>
                    </a:p>
                  </a:txBody>
                  <a:tcPr anchor="ctr"/>
                </a:tc>
                <a:extLst>
                  <a:ext uri="{0D108BD9-81ED-4DB2-BD59-A6C34878D82A}">
                    <a16:rowId xmlns:a16="http://schemas.microsoft.com/office/drawing/2014/main" val="1124296174"/>
                  </a:ext>
                </a:extLst>
              </a:tr>
              <a:tr h="370840">
                <a:tc>
                  <a:txBody>
                    <a:bodyPr/>
                    <a:lstStyle/>
                    <a:p>
                      <a:pPr marL="0" indent="0"/>
                      <a:r>
                        <a:rPr lang="en-US" smtClean="0"/>
                        <a:t>BRAF mut</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34 (34.7%)</a:t>
                      </a:r>
                    </a:p>
                  </a:txBody>
                  <a:tcPr anchor="ctr"/>
                </a:tc>
                <a:tc>
                  <a:txBody>
                    <a:bodyPr/>
                    <a:lstStyle/>
                    <a:p>
                      <a:pPr algn="ctr"/>
                      <a:r>
                        <a:rPr lang="en-US" smtClean="0"/>
                        <a:t>120 (38.8%)</a:t>
                      </a:r>
                      <a:endParaRPr lang="en-US"/>
                    </a:p>
                  </a:txBody>
                  <a:tcPr anchor="ctr"/>
                </a:tc>
                <a:extLst>
                  <a:ext uri="{0D108BD9-81ED-4DB2-BD59-A6C34878D82A}">
                    <a16:rowId xmlns:a16="http://schemas.microsoft.com/office/drawing/2014/main" val="4031948694"/>
                  </a:ext>
                </a:extLst>
              </a:tr>
              <a:tr h="370840">
                <a:tc>
                  <a:txBody>
                    <a:bodyPr/>
                    <a:lstStyle/>
                    <a:p>
                      <a:pPr marL="0" indent="0"/>
                      <a:r>
                        <a:rPr lang="en-US" smtClean="0"/>
                        <a:t>NA</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39 (39.8%)</a:t>
                      </a:r>
                      <a:endParaRPr lang="en-US" smtClean="0"/>
                    </a:p>
                  </a:txBody>
                  <a:tcPr anchor="ctr"/>
                </a:tc>
                <a:tc>
                  <a:txBody>
                    <a:bodyPr/>
                    <a:lstStyle/>
                    <a:p>
                      <a:pPr algn="ctr"/>
                      <a:r>
                        <a:rPr lang="en-US" smtClean="0">
                          <a:effectLst/>
                        </a:rPr>
                        <a:t>72</a:t>
                      </a:r>
                      <a:r>
                        <a:rPr lang="en-US" baseline="0" smtClean="0">
                          <a:effectLst/>
                        </a:rPr>
                        <a:t> (23.3%)</a:t>
                      </a:r>
                      <a:endParaRPr lang="en-US"/>
                    </a:p>
                  </a:txBody>
                  <a:tcPr anchor="ctr"/>
                </a:tc>
                <a:extLst>
                  <a:ext uri="{0D108BD9-81ED-4DB2-BD59-A6C34878D82A}">
                    <a16:rowId xmlns:a16="http://schemas.microsoft.com/office/drawing/2014/main" val="3261069935"/>
                  </a:ext>
                </a:extLst>
              </a:tr>
            </a:tbl>
          </a:graphicData>
        </a:graphic>
      </p:graphicFrame>
    </p:spTree>
    <p:extLst>
      <p:ext uri="{BB962C8B-B14F-4D97-AF65-F5344CB8AC3E}">
        <p14:creationId xmlns:p14="http://schemas.microsoft.com/office/powerpoint/2010/main" val="208216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BRAF WT – S7 vs. metscore</a:t>
            </a: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6752"/>
            <a:ext cx="7315200" cy="5486400"/>
          </a:xfrm>
          <a:prstGeom prst="rect">
            <a:avLst/>
          </a:prstGeom>
          <a:ln>
            <a:solidFill>
              <a:srgbClr val="00B0F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6403" y="1672844"/>
            <a:ext cx="4534215" cy="4534215"/>
          </a:xfrm>
          <a:prstGeom prst="rect">
            <a:avLst/>
          </a:prstGeom>
        </p:spPr>
      </p:pic>
    </p:spTree>
    <p:extLst>
      <p:ext uri="{BB962C8B-B14F-4D97-AF65-F5344CB8AC3E}">
        <p14:creationId xmlns:p14="http://schemas.microsoft.com/office/powerpoint/2010/main" val="12179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874"/>
            <a:ext cx="9058835" cy="679412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170226850"/>
              </p:ext>
            </p:extLst>
          </p:nvPr>
        </p:nvGraphicFramePr>
        <p:xfrm>
          <a:off x="8307513" y="5516880"/>
          <a:ext cx="3881670" cy="1341120"/>
        </p:xfrm>
        <a:graphic>
          <a:graphicData uri="http://schemas.openxmlformats.org/drawingml/2006/table">
            <a:tbl>
              <a:tblPr firstRow="1" bandRow="1">
                <a:tableStyleId>{69012ECD-51FC-41F1-AA8D-1B2483CD663E}</a:tableStyleId>
              </a:tblPr>
              <a:tblGrid>
                <a:gridCol w="1293890">
                  <a:extLst>
                    <a:ext uri="{9D8B030D-6E8A-4147-A177-3AD203B41FA5}">
                      <a16:colId xmlns:a16="http://schemas.microsoft.com/office/drawing/2014/main" val="1368006771"/>
                    </a:ext>
                  </a:extLst>
                </a:gridCol>
                <a:gridCol w="1293890">
                  <a:extLst>
                    <a:ext uri="{9D8B030D-6E8A-4147-A177-3AD203B41FA5}">
                      <a16:colId xmlns:a16="http://schemas.microsoft.com/office/drawing/2014/main" val="2607065220"/>
                    </a:ext>
                  </a:extLst>
                </a:gridCol>
                <a:gridCol w="1293890">
                  <a:extLst>
                    <a:ext uri="{9D8B030D-6E8A-4147-A177-3AD203B41FA5}">
                      <a16:colId xmlns:a16="http://schemas.microsoft.com/office/drawing/2014/main" val="831926428"/>
                    </a:ext>
                  </a:extLst>
                </a:gridCol>
              </a:tblGrid>
              <a:tr h="317278">
                <a:tc>
                  <a:txBody>
                    <a:bodyPr/>
                    <a:lstStyle/>
                    <a:p>
                      <a:pPr algn="ctr"/>
                      <a:r>
                        <a:rPr lang="en-US" sz="1600" smtClean="0"/>
                        <a:t>Cohort 1</a:t>
                      </a:r>
                      <a:endParaRPr lang="en-US" sz="1600"/>
                    </a:p>
                  </a:txBody>
                  <a:tcPr/>
                </a:tc>
                <a:tc>
                  <a:txBody>
                    <a:bodyPr/>
                    <a:lstStyle/>
                    <a:p>
                      <a:pPr algn="ctr"/>
                      <a:r>
                        <a:rPr lang="en-US" sz="1600" smtClean="0"/>
                        <a:t>Cohort</a:t>
                      </a:r>
                      <a:r>
                        <a:rPr lang="en-US" sz="1600" baseline="0" smtClean="0"/>
                        <a:t> 2</a:t>
                      </a:r>
                      <a:endParaRPr lang="en-US" sz="1600"/>
                    </a:p>
                  </a:txBody>
                  <a:tcPr/>
                </a:tc>
                <a:tc>
                  <a:txBody>
                    <a:bodyPr/>
                    <a:lstStyle/>
                    <a:p>
                      <a:pPr algn="ctr"/>
                      <a:r>
                        <a:rPr lang="en-US" sz="1600" smtClean="0"/>
                        <a:t>Adjusted</a:t>
                      </a:r>
                      <a:r>
                        <a:rPr lang="en-US" sz="1600" baseline="0" smtClean="0"/>
                        <a:t> p</a:t>
                      </a:r>
                      <a:endParaRPr lang="en-US" sz="1600"/>
                    </a:p>
                  </a:txBody>
                  <a:tcPr/>
                </a:tc>
                <a:extLst>
                  <a:ext uri="{0D108BD9-81ED-4DB2-BD59-A6C34878D82A}">
                    <a16:rowId xmlns:a16="http://schemas.microsoft.com/office/drawing/2014/main" val="3818516671"/>
                  </a:ext>
                </a:extLst>
              </a:tr>
              <a:tr h="317278">
                <a:tc>
                  <a:txBody>
                    <a:bodyPr/>
                    <a:lstStyle/>
                    <a:p>
                      <a:pPr algn="ctr"/>
                      <a:r>
                        <a:rPr lang="en-US" sz="1600" smtClean="0"/>
                        <a:t>SKCM TP</a:t>
                      </a:r>
                      <a:endParaRPr lang="en-US" sz="1600"/>
                    </a:p>
                  </a:txBody>
                  <a:tcPr>
                    <a:solidFill>
                      <a:schemeClr val="bg1"/>
                    </a:solidFill>
                  </a:tcPr>
                </a:tc>
                <a:tc>
                  <a:txBody>
                    <a:bodyPr/>
                    <a:lstStyle/>
                    <a:p>
                      <a:pPr algn="ctr"/>
                      <a:r>
                        <a:rPr lang="en-US" sz="1600" smtClean="0"/>
                        <a:t>SKCM TM</a:t>
                      </a:r>
                      <a:endParaRPr lang="en-US" sz="1600"/>
                    </a:p>
                  </a:txBody>
                  <a:tcPr>
                    <a:solidFill>
                      <a:schemeClr val="bg1"/>
                    </a:solidFill>
                  </a:tcPr>
                </a:tc>
                <a:tc>
                  <a:txBody>
                    <a:bodyPr/>
                    <a:lstStyle/>
                    <a:p>
                      <a:pPr algn="ctr"/>
                      <a:r>
                        <a:rPr lang="en-US" sz="1600" smtClean="0"/>
                        <a:t>4.13e-03</a:t>
                      </a:r>
                      <a:endParaRPr lang="en-US" sz="1600"/>
                    </a:p>
                  </a:txBody>
                  <a:tcPr>
                    <a:solidFill>
                      <a:schemeClr val="bg1"/>
                    </a:solidFill>
                  </a:tcPr>
                </a:tc>
                <a:extLst>
                  <a:ext uri="{0D108BD9-81ED-4DB2-BD59-A6C34878D82A}">
                    <a16:rowId xmlns:a16="http://schemas.microsoft.com/office/drawing/2014/main" val="3897509014"/>
                  </a:ext>
                </a:extLst>
              </a:tr>
              <a:tr h="317278">
                <a:tc>
                  <a:txBody>
                    <a:bodyPr/>
                    <a:lstStyle/>
                    <a:p>
                      <a:pPr algn="ctr"/>
                      <a:r>
                        <a:rPr lang="en-US" sz="1600" smtClean="0"/>
                        <a:t>SKCM TP</a:t>
                      </a:r>
                      <a:endParaRPr lang="en-US" sz="1600"/>
                    </a:p>
                  </a:txBody>
                  <a:tcPr>
                    <a:solidFill>
                      <a:schemeClr val="bg1"/>
                    </a:solidFill>
                  </a:tcPr>
                </a:tc>
                <a:tc>
                  <a:txBody>
                    <a:bodyPr/>
                    <a:lstStyle/>
                    <a:p>
                      <a:pPr algn="ctr"/>
                      <a:r>
                        <a:rPr lang="en-US" sz="1600" smtClean="0"/>
                        <a:t>UVM</a:t>
                      </a:r>
                      <a:endParaRPr lang="en-US" sz="1600"/>
                    </a:p>
                  </a:txBody>
                  <a:tcPr>
                    <a:solidFill>
                      <a:schemeClr val="bg1"/>
                    </a:solidFill>
                  </a:tcPr>
                </a:tc>
                <a:tc>
                  <a:txBody>
                    <a:bodyPr/>
                    <a:lstStyle/>
                    <a:p>
                      <a:pPr algn="ctr"/>
                      <a:r>
                        <a:rPr lang="en-US" sz="1600" smtClean="0"/>
                        <a:t>5.34e-09</a:t>
                      </a:r>
                      <a:endParaRPr lang="en-US" sz="1600"/>
                    </a:p>
                  </a:txBody>
                  <a:tcPr>
                    <a:solidFill>
                      <a:schemeClr val="bg1"/>
                    </a:solidFill>
                  </a:tcPr>
                </a:tc>
                <a:extLst>
                  <a:ext uri="{0D108BD9-81ED-4DB2-BD59-A6C34878D82A}">
                    <a16:rowId xmlns:a16="http://schemas.microsoft.com/office/drawing/2014/main" val="2380716716"/>
                  </a:ext>
                </a:extLst>
              </a:tr>
              <a:tr h="317278">
                <a:tc>
                  <a:txBody>
                    <a:bodyPr/>
                    <a:lstStyle/>
                    <a:p>
                      <a:pPr algn="ctr"/>
                      <a:r>
                        <a:rPr lang="en-US" sz="1600" smtClean="0"/>
                        <a:t>SKCM TM</a:t>
                      </a:r>
                      <a:endParaRPr lang="en-US" sz="1600"/>
                    </a:p>
                  </a:txBody>
                  <a:tcPr>
                    <a:solidFill>
                      <a:schemeClr val="bg1"/>
                    </a:solidFill>
                  </a:tcPr>
                </a:tc>
                <a:tc>
                  <a:txBody>
                    <a:bodyPr/>
                    <a:lstStyle/>
                    <a:p>
                      <a:pPr algn="ctr"/>
                      <a:r>
                        <a:rPr lang="en-US" sz="1600" smtClean="0"/>
                        <a:t>UVM</a:t>
                      </a:r>
                      <a:endParaRPr lang="en-US" sz="1600"/>
                    </a:p>
                  </a:txBody>
                  <a:tcPr>
                    <a:solidFill>
                      <a:schemeClr val="bg1"/>
                    </a:solidFill>
                  </a:tcPr>
                </a:tc>
                <a:tc>
                  <a:txBody>
                    <a:bodyPr/>
                    <a:lstStyle/>
                    <a:p>
                      <a:pPr algn="ctr"/>
                      <a:r>
                        <a:rPr lang="en-US" sz="1600" smtClean="0"/>
                        <a:t>2.91e-06</a:t>
                      </a:r>
                      <a:endParaRPr lang="en-US" sz="1600"/>
                    </a:p>
                  </a:txBody>
                  <a:tcPr>
                    <a:solidFill>
                      <a:schemeClr val="bg1"/>
                    </a:solidFill>
                  </a:tcPr>
                </a:tc>
                <a:extLst>
                  <a:ext uri="{0D108BD9-81ED-4DB2-BD59-A6C34878D82A}">
                    <a16:rowId xmlns:a16="http://schemas.microsoft.com/office/drawing/2014/main" val="2575638154"/>
                  </a:ext>
                </a:extLst>
              </a:tr>
            </a:tbl>
          </a:graphicData>
        </a:graphic>
      </p:graphicFrame>
    </p:spTree>
    <p:extLst>
      <p:ext uri="{BB962C8B-B14F-4D97-AF65-F5344CB8AC3E}">
        <p14:creationId xmlns:p14="http://schemas.microsoft.com/office/powerpoint/2010/main" val="1425916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BRAF mut – S7 vs. metscore</a:t>
            </a: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0985" y="1672843"/>
            <a:ext cx="4534215" cy="453421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68760"/>
            <a:ext cx="7315200" cy="5486400"/>
          </a:xfrm>
          <a:prstGeom prst="rect">
            <a:avLst/>
          </a:prstGeom>
        </p:spPr>
      </p:pic>
    </p:spTree>
    <p:extLst>
      <p:ext uri="{BB962C8B-B14F-4D97-AF65-F5344CB8AC3E}">
        <p14:creationId xmlns:p14="http://schemas.microsoft.com/office/powerpoint/2010/main" val="3474576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S7/BRAF WT vs. mut</a:t>
            </a: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87" y="1700808"/>
            <a:ext cx="6045620" cy="4534215"/>
          </a:xfrm>
          <a:prstGeom prst="rect">
            <a:avLst/>
          </a:prstGeom>
          <a:ln>
            <a:solidFill>
              <a:srgbClr val="00B0F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380" y="1700808"/>
            <a:ext cx="6045620" cy="4534215"/>
          </a:xfrm>
          <a:prstGeom prst="rect">
            <a:avLst/>
          </a:prstGeom>
        </p:spPr>
      </p:pic>
    </p:spTree>
    <p:extLst>
      <p:ext uri="{BB962C8B-B14F-4D97-AF65-F5344CB8AC3E}">
        <p14:creationId xmlns:p14="http://schemas.microsoft.com/office/powerpoint/2010/main" val="499100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a:ln>
            <a:solidFill>
              <a:srgbClr val="00B0F0"/>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692082"/>
            <a:ext cx="4534215" cy="4534215"/>
          </a:xfrm>
          <a:prstGeom prst="rect">
            <a:avLst/>
          </a:prstGeom>
        </p:spPr>
      </p:pic>
      <p:sp>
        <p:nvSpPr>
          <p:cNvPr id="2" name="Title 1"/>
          <p:cNvSpPr>
            <a:spLocks noGrp="1"/>
          </p:cNvSpPr>
          <p:nvPr>
            <p:ph type="title"/>
          </p:nvPr>
        </p:nvSpPr>
        <p:spPr/>
        <p:txBody>
          <a:bodyPr/>
          <a:lstStyle/>
          <a:p>
            <a:pPr algn="ctr"/>
            <a:r>
              <a:rPr lang="en-US" smtClean="0"/>
              <a:t>TP BRAF wt – S1 vs. metscore</a:t>
            </a:r>
            <a:endParaRPr lang="en-US"/>
          </a:p>
        </p:txBody>
      </p:sp>
    </p:spTree>
    <p:extLst>
      <p:ext uri="{BB962C8B-B14F-4D97-AF65-F5344CB8AC3E}">
        <p14:creationId xmlns:p14="http://schemas.microsoft.com/office/powerpoint/2010/main" val="3198751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2519" y="1692082"/>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p:spPr>
      </p:pic>
      <p:sp>
        <p:nvSpPr>
          <p:cNvPr id="2" name="Title 1"/>
          <p:cNvSpPr>
            <a:spLocks noGrp="1"/>
          </p:cNvSpPr>
          <p:nvPr>
            <p:ph type="title"/>
          </p:nvPr>
        </p:nvSpPr>
        <p:spPr/>
        <p:txBody>
          <a:bodyPr/>
          <a:lstStyle/>
          <a:p>
            <a:pPr algn="ctr"/>
            <a:r>
              <a:rPr lang="en-US" smtClean="0"/>
              <a:t>TP BRAF mut – S1 vs. metscore</a:t>
            </a:r>
            <a:endParaRPr lang="en-US"/>
          </a:p>
        </p:txBody>
      </p:sp>
    </p:spTree>
    <p:extLst>
      <p:ext uri="{BB962C8B-B14F-4D97-AF65-F5344CB8AC3E}">
        <p14:creationId xmlns:p14="http://schemas.microsoft.com/office/powerpoint/2010/main" val="783929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0" y="1669125"/>
            <a:ext cx="6045620" cy="4534215"/>
          </a:xfrm>
          <a:prstGeom prst="rect">
            <a:avLst/>
          </a:prstGeom>
          <a:ln>
            <a:solidFill>
              <a:srgbClr val="00B0F0"/>
            </a:solidFill>
          </a:ln>
        </p:spPr>
      </p:pic>
      <p:sp>
        <p:nvSpPr>
          <p:cNvPr id="2" name="Title 1"/>
          <p:cNvSpPr>
            <a:spLocks noGrp="1"/>
          </p:cNvSpPr>
          <p:nvPr>
            <p:ph type="title"/>
          </p:nvPr>
        </p:nvSpPr>
        <p:spPr/>
        <p:txBody>
          <a:bodyPr/>
          <a:lstStyle/>
          <a:p>
            <a:pPr algn="ctr"/>
            <a:r>
              <a:rPr lang="en-US" smtClean="0"/>
              <a:t>TP S1/BRAF WT vs. mut</a:t>
            </a: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380" y="1669125"/>
            <a:ext cx="6045620" cy="4534215"/>
          </a:xfrm>
          <a:prstGeom prst="rect">
            <a:avLst/>
          </a:prstGeom>
        </p:spPr>
      </p:pic>
    </p:spTree>
    <p:extLst>
      <p:ext uri="{BB962C8B-B14F-4D97-AF65-F5344CB8AC3E}">
        <p14:creationId xmlns:p14="http://schemas.microsoft.com/office/powerpoint/2010/main" val="1489366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744852"/>
            <a:ext cx="4534215" cy="4534215"/>
          </a:xfrm>
          <a:prstGeom prst="rect">
            <a:avLst/>
          </a:prstGeom>
        </p:spPr>
      </p:pic>
      <p:sp>
        <p:nvSpPr>
          <p:cNvPr id="2" name="Title 1"/>
          <p:cNvSpPr>
            <a:spLocks noGrp="1"/>
          </p:cNvSpPr>
          <p:nvPr>
            <p:ph type="title"/>
          </p:nvPr>
        </p:nvSpPr>
        <p:spPr/>
        <p:txBody>
          <a:bodyPr/>
          <a:lstStyle/>
          <a:p>
            <a:pPr algn="ctr"/>
            <a:r>
              <a:rPr lang="en-US" smtClean="0"/>
              <a:t>TP BRAF wt – S11 vs. metscore</a:t>
            </a:r>
            <a:endParaRPr lang="en-US"/>
          </a:p>
        </p:txBody>
      </p:sp>
    </p:spTree>
    <p:extLst>
      <p:ext uri="{BB962C8B-B14F-4D97-AF65-F5344CB8AC3E}">
        <p14:creationId xmlns:p14="http://schemas.microsoft.com/office/powerpoint/2010/main" val="374544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1268760"/>
            <a:ext cx="7315200" cy="54864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692081"/>
            <a:ext cx="4534215" cy="4534215"/>
          </a:xfrm>
          <a:prstGeom prst="rect">
            <a:avLst/>
          </a:prstGeom>
        </p:spPr>
      </p:pic>
      <p:sp>
        <p:nvSpPr>
          <p:cNvPr id="2" name="Title 1"/>
          <p:cNvSpPr>
            <a:spLocks noGrp="1"/>
          </p:cNvSpPr>
          <p:nvPr>
            <p:ph type="title"/>
          </p:nvPr>
        </p:nvSpPr>
        <p:spPr/>
        <p:txBody>
          <a:bodyPr/>
          <a:lstStyle/>
          <a:p>
            <a:pPr algn="ctr"/>
            <a:r>
              <a:rPr lang="en-US" smtClean="0"/>
              <a:t>TP BRAF mut – S11 vs. metscore</a:t>
            </a:r>
            <a:endParaRPr lang="en-US"/>
          </a:p>
        </p:txBody>
      </p:sp>
    </p:spTree>
    <p:extLst>
      <p:ext uri="{BB962C8B-B14F-4D97-AF65-F5344CB8AC3E}">
        <p14:creationId xmlns:p14="http://schemas.microsoft.com/office/powerpoint/2010/main" val="1402514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0" y="1669125"/>
            <a:ext cx="6045620" cy="453421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465" y="1669125"/>
            <a:ext cx="6045620" cy="4534215"/>
          </a:xfrm>
          <a:prstGeom prst="rect">
            <a:avLst/>
          </a:prstGeom>
        </p:spPr>
      </p:pic>
      <p:sp>
        <p:nvSpPr>
          <p:cNvPr id="2" name="Title 1"/>
          <p:cNvSpPr>
            <a:spLocks noGrp="1"/>
          </p:cNvSpPr>
          <p:nvPr>
            <p:ph type="title"/>
          </p:nvPr>
        </p:nvSpPr>
        <p:spPr/>
        <p:txBody>
          <a:bodyPr/>
          <a:lstStyle/>
          <a:p>
            <a:pPr algn="ctr"/>
            <a:r>
              <a:rPr lang="en-US" smtClean="0"/>
              <a:t>TP S11/BRAF WT vs. mut</a:t>
            </a:r>
            <a:endParaRPr lang="en-US"/>
          </a:p>
        </p:txBody>
      </p:sp>
    </p:spTree>
    <p:extLst>
      <p:ext uri="{BB962C8B-B14F-4D97-AF65-F5344CB8AC3E}">
        <p14:creationId xmlns:p14="http://schemas.microsoft.com/office/powerpoint/2010/main" val="429135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SKCM BRAF mutations</a:t>
            </a:r>
            <a:endParaRPr lang="en-US"/>
          </a:p>
        </p:txBody>
      </p:sp>
      <p:sp>
        <p:nvSpPr>
          <p:cNvPr id="3" name="Text Placeholder 2"/>
          <p:cNvSpPr>
            <a:spLocks noGrp="1"/>
          </p:cNvSpPr>
          <p:nvPr>
            <p:ph type="body" idx="1"/>
          </p:nvPr>
        </p:nvSpPr>
        <p:spPr/>
        <p:txBody>
          <a:bodyPr/>
          <a:lstStyle/>
          <a:p>
            <a:r>
              <a:rPr lang="en-US" smtClean="0"/>
              <a:t>SKCM TM</a:t>
            </a:r>
            <a:endParaRPr lang="en-US"/>
          </a:p>
        </p:txBody>
      </p:sp>
    </p:spTree>
    <p:extLst>
      <p:ext uri="{BB962C8B-B14F-4D97-AF65-F5344CB8AC3E}">
        <p14:creationId xmlns:p14="http://schemas.microsoft.com/office/powerpoint/2010/main" val="3635865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92080"/>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6" y="1268760"/>
            <a:ext cx="7315200" cy="5486400"/>
          </a:xfrm>
          <a:prstGeom prst="rect">
            <a:avLst/>
          </a:prstGeom>
        </p:spPr>
      </p:pic>
      <p:sp>
        <p:nvSpPr>
          <p:cNvPr id="2" name="Title 1"/>
          <p:cNvSpPr>
            <a:spLocks noGrp="1"/>
          </p:cNvSpPr>
          <p:nvPr>
            <p:ph type="title"/>
          </p:nvPr>
        </p:nvSpPr>
        <p:spPr/>
        <p:txBody>
          <a:bodyPr/>
          <a:lstStyle/>
          <a:p>
            <a:pPr algn="ctr"/>
            <a:r>
              <a:rPr lang="en-US" smtClean="0"/>
              <a:t>TM BRAF wt – S7 vs. metscore</a:t>
            </a:r>
            <a:endParaRPr lang="en-US"/>
          </a:p>
        </p:txBody>
      </p:sp>
    </p:spTree>
    <p:extLst>
      <p:ext uri="{BB962C8B-B14F-4D97-AF65-F5344CB8AC3E}">
        <p14:creationId xmlns:p14="http://schemas.microsoft.com/office/powerpoint/2010/main" val="77396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cBioPortal</a:t>
            </a:r>
            <a:endParaRPr lang="en-US"/>
          </a:p>
        </p:txBody>
      </p:sp>
      <p:sp>
        <p:nvSpPr>
          <p:cNvPr id="3" name="Text Placeholder 2"/>
          <p:cNvSpPr>
            <a:spLocks noGrp="1"/>
          </p:cNvSpPr>
          <p:nvPr>
            <p:ph type="body" idx="1"/>
          </p:nvPr>
        </p:nvSpPr>
        <p:spPr/>
        <p:txBody>
          <a:bodyPr/>
          <a:lstStyle/>
          <a:p>
            <a:r>
              <a:rPr lang="en-US" smtClean="0"/>
              <a:t>STAGE</a:t>
            </a:r>
          </a:p>
        </p:txBody>
      </p:sp>
    </p:spTree>
    <p:extLst>
      <p:ext uri="{BB962C8B-B14F-4D97-AF65-F5344CB8AC3E}">
        <p14:creationId xmlns:p14="http://schemas.microsoft.com/office/powerpoint/2010/main" val="1400122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92079"/>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 y="1215986"/>
            <a:ext cx="7315200" cy="5486400"/>
          </a:xfrm>
          <a:prstGeom prst="rect">
            <a:avLst/>
          </a:prstGeom>
        </p:spPr>
      </p:pic>
      <p:sp>
        <p:nvSpPr>
          <p:cNvPr id="2" name="Title 1"/>
          <p:cNvSpPr>
            <a:spLocks noGrp="1"/>
          </p:cNvSpPr>
          <p:nvPr>
            <p:ph type="title"/>
          </p:nvPr>
        </p:nvSpPr>
        <p:spPr/>
        <p:txBody>
          <a:bodyPr/>
          <a:lstStyle/>
          <a:p>
            <a:pPr algn="ctr"/>
            <a:r>
              <a:rPr lang="en-US" smtClean="0"/>
              <a:t>TM BRAF mut – S7 vs. metscore</a:t>
            </a:r>
            <a:endParaRPr lang="en-US"/>
          </a:p>
        </p:txBody>
      </p:sp>
    </p:spTree>
    <p:extLst>
      <p:ext uri="{BB962C8B-B14F-4D97-AF65-F5344CB8AC3E}">
        <p14:creationId xmlns:p14="http://schemas.microsoft.com/office/powerpoint/2010/main" val="3468809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TM S7/BRAF WT vs. mut</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49" y="1844824"/>
            <a:ext cx="6045620" cy="453421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4267" y="1844823"/>
            <a:ext cx="6045620" cy="4534215"/>
          </a:xfrm>
          <a:prstGeom prst="rect">
            <a:avLst/>
          </a:prstGeom>
        </p:spPr>
      </p:pic>
    </p:spTree>
    <p:extLst>
      <p:ext uri="{BB962C8B-B14F-4D97-AF65-F5344CB8AC3E}">
        <p14:creationId xmlns:p14="http://schemas.microsoft.com/office/powerpoint/2010/main" val="2884895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6" y="1268760"/>
            <a:ext cx="7315200" cy="548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785" y="1628800"/>
            <a:ext cx="4534215" cy="4534215"/>
          </a:xfrm>
          <a:prstGeom prst="rect">
            <a:avLst/>
          </a:prstGeom>
        </p:spPr>
      </p:pic>
      <p:sp>
        <p:nvSpPr>
          <p:cNvPr id="2" name="Title 1"/>
          <p:cNvSpPr>
            <a:spLocks noGrp="1"/>
          </p:cNvSpPr>
          <p:nvPr>
            <p:ph type="title"/>
          </p:nvPr>
        </p:nvSpPr>
        <p:spPr/>
        <p:txBody>
          <a:bodyPr/>
          <a:lstStyle/>
          <a:p>
            <a:pPr algn="ctr"/>
            <a:r>
              <a:rPr lang="en-US" smtClean="0"/>
              <a:t>TM BRAF wt – S1 vs. metscore</a:t>
            </a:r>
            <a:endParaRPr lang="en-US"/>
          </a:p>
        </p:txBody>
      </p:sp>
    </p:spTree>
    <p:extLst>
      <p:ext uri="{BB962C8B-B14F-4D97-AF65-F5344CB8AC3E}">
        <p14:creationId xmlns:p14="http://schemas.microsoft.com/office/powerpoint/2010/main" val="2868239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6" y="1294574"/>
            <a:ext cx="7315200" cy="5486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4035" y="1692080"/>
            <a:ext cx="4534215" cy="4534215"/>
          </a:xfrm>
          <a:prstGeom prst="rect">
            <a:avLst/>
          </a:prstGeom>
        </p:spPr>
      </p:pic>
      <p:sp>
        <p:nvSpPr>
          <p:cNvPr id="2" name="Title 1"/>
          <p:cNvSpPr>
            <a:spLocks noGrp="1"/>
          </p:cNvSpPr>
          <p:nvPr>
            <p:ph type="title"/>
          </p:nvPr>
        </p:nvSpPr>
        <p:spPr/>
        <p:txBody>
          <a:bodyPr/>
          <a:lstStyle/>
          <a:p>
            <a:pPr algn="ctr"/>
            <a:r>
              <a:rPr lang="en-US" smtClean="0"/>
              <a:t>TM BRAF mut – S1 vs. metscore</a:t>
            </a:r>
            <a:endParaRPr lang="en-US"/>
          </a:p>
        </p:txBody>
      </p:sp>
    </p:spTree>
    <p:extLst>
      <p:ext uri="{BB962C8B-B14F-4D97-AF65-F5344CB8AC3E}">
        <p14:creationId xmlns:p14="http://schemas.microsoft.com/office/powerpoint/2010/main" val="2958864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0" y="1844824"/>
            <a:ext cx="6045620" cy="453421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1891" y="1844824"/>
            <a:ext cx="6045620" cy="4534215"/>
          </a:xfrm>
          <a:prstGeom prst="rect">
            <a:avLst/>
          </a:prstGeom>
        </p:spPr>
      </p:pic>
      <p:sp>
        <p:nvSpPr>
          <p:cNvPr id="2" name="Title 1"/>
          <p:cNvSpPr>
            <a:spLocks noGrp="1"/>
          </p:cNvSpPr>
          <p:nvPr>
            <p:ph type="title"/>
          </p:nvPr>
        </p:nvSpPr>
        <p:spPr/>
        <p:txBody>
          <a:bodyPr/>
          <a:lstStyle/>
          <a:p>
            <a:pPr algn="ctr"/>
            <a:r>
              <a:rPr lang="en-US" smtClean="0"/>
              <a:t>TM S1/BRAF WT vs. mut</a:t>
            </a:r>
            <a:endParaRPr lang="en-US"/>
          </a:p>
        </p:txBody>
      </p:sp>
    </p:spTree>
    <p:extLst>
      <p:ext uri="{BB962C8B-B14F-4D97-AF65-F5344CB8AC3E}">
        <p14:creationId xmlns:p14="http://schemas.microsoft.com/office/powerpoint/2010/main" val="3926209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34861"/>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6" y="1264405"/>
            <a:ext cx="7315200" cy="5486400"/>
          </a:xfrm>
          <a:prstGeom prst="rect">
            <a:avLst/>
          </a:prstGeom>
        </p:spPr>
      </p:pic>
      <p:sp>
        <p:nvSpPr>
          <p:cNvPr id="2" name="Title 1"/>
          <p:cNvSpPr>
            <a:spLocks noGrp="1"/>
          </p:cNvSpPr>
          <p:nvPr>
            <p:ph type="title"/>
          </p:nvPr>
        </p:nvSpPr>
        <p:spPr/>
        <p:txBody>
          <a:bodyPr/>
          <a:lstStyle/>
          <a:p>
            <a:pPr algn="ctr"/>
            <a:r>
              <a:rPr lang="en-US" smtClean="0"/>
              <a:t>TM BRAF wt – S11 vs. metscore</a:t>
            </a:r>
            <a:endParaRPr lang="en-US"/>
          </a:p>
        </p:txBody>
      </p:sp>
    </p:spTree>
    <p:extLst>
      <p:ext uri="{BB962C8B-B14F-4D97-AF65-F5344CB8AC3E}">
        <p14:creationId xmlns:p14="http://schemas.microsoft.com/office/powerpoint/2010/main" val="3606487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94574"/>
            <a:ext cx="7315200" cy="548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785" y="1692079"/>
            <a:ext cx="4534215" cy="4534215"/>
          </a:xfrm>
          <a:prstGeom prst="rect">
            <a:avLst/>
          </a:prstGeom>
        </p:spPr>
      </p:pic>
      <p:sp>
        <p:nvSpPr>
          <p:cNvPr id="2" name="Title 1"/>
          <p:cNvSpPr>
            <a:spLocks noGrp="1"/>
          </p:cNvSpPr>
          <p:nvPr>
            <p:ph type="title"/>
          </p:nvPr>
        </p:nvSpPr>
        <p:spPr/>
        <p:txBody>
          <a:bodyPr/>
          <a:lstStyle/>
          <a:p>
            <a:pPr algn="ctr"/>
            <a:r>
              <a:rPr lang="en-US" smtClean="0"/>
              <a:t>TM BRAF mut – S11 vs. metscore</a:t>
            </a:r>
            <a:endParaRPr lang="en-US"/>
          </a:p>
        </p:txBody>
      </p:sp>
    </p:spTree>
    <p:extLst>
      <p:ext uri="{BB962C8B-B14F-4D97-AF65-F5344CB8AC3E}">
        <p14:creationId xmlns:p14="http://schemas.microsoft.com/office/powerpoint/2010/main" val="3857631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0" y="1844823"/>
            <a:ext cx="6045620" cy="453421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1891" y="1844822"/>
            <a:ext cx="6045620" cy="4534215"/>
          </a:xfrm>
          <a:prstGeom prst="rect">
            <a:avLst/>
          </a:prstGeom>
        </p:spPr>
      </p:pic>
      <p:sp>
        <p:nvSpPr>
          <p:cNvPr id="2" name="Title 1"/>
          <p:cNvSpPr>
            <a:spLocks noGrp="1"/>
          </p:cNvSpPr>
          <p:nvPr>
            <p:ph type="title"/>
          </p:nvPr>
        </p:nvSpPr>
        <p:spPr/>
        <p:txBody>
          <a:bodyPr/>
          <a:lstStyle/>
          <a:p>
            <a:pPr algn="ctr"/>
            <a:r>
              <a:rPr lang="en-US" smtClean="0"/>
              <a:t>TM S11/BRAF WT vs. mut</a:t>
            </a:r>
            <a:endParaRPr lang="en-US"/>
          </a:p>
        </p:txBody>
      </p:sp>
    </p:spTree>
    <p:extLst>
      <p:ext uri="{BB962C8B-B14F-4D97-AF65-F5344CB8AC3E}">
        <p14:creationId xmlns:p14="http://schemas.microsoft.com/office/powerpoint/2010/main" val="1518376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Schwann cell markers</a:t>
            </a:r>
            <a:endParaRPr lang="en-US"/>
          </a:p>
        </p:txBody>
      </p:sp>
      <p:sp>
        <p:nvSpPr>
          <p:cNvPr id="3" name="Text Placeholder 2"/>
          <p:cNvSpPr>
            <a:spLocks noGrp="1"/>
          </p:cNvSpPr>
          <p:nvPr>
            <p:ph type="body" idx="1"/>
          </p:nvPr>
        </p:nvSpPr>
        <p:spPr/>
        <p:txBody>
          <a:bodyPr/>
          <a:lstStyle/>
          <a:p>
            <a:r>
              <a:rPr lang="en-US" smtClean="0"/>
              <a:t>CORRELATION WITH METSCORE</a:t>
            </a:r>
            <a:endParaRPr lang="en-US"/>
          </a:p>
        </p:txBody>
      </p:sp>
    </p:spTree>
    <p:extLst>
      <p:ext uri="{BB962C8B-B14F-4D97-AF65-F5344CB8AC3E}">
        <p14:creationId xmlns:p14="http://schemas.microsoft.com/office/powerpoint/2010/main" val="2225184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29" y="0"/>
            <a:ext cx="6843742" cy="6858000"/>
          </a:xfrm>
          <a:prstGeom prst="rect">
            <a:avLst/>
          </a:prstGeom>
        </p:spPr>
      </p:pic>
      <p:sp>
        <p:nvSpPr>
          <p:cNvPr id="5" name="TextBox 4"/>
          <p:cNvSpPr txBox="1"/>
          <p:nvPr/>
        </p:nvSpPr>
        <p:spPr>
          <a:xfrm>
            <a:off x="839416" y="2852936"/>
            <a:ext cx="1440160" cy="646331"/>
          </a:xfrm>
          <a:prstGeom prst="rect">
            <a:avLst/>
          </a:prstGeom>
          <a:noFill/>
        </p:spPr>
        <p:txBody>
          <a:bodyPr wrap="square" rtlCol="0">
            <a:spAutoFit/>
          </a:bodyPr>
          <a:lstStyle/>
          <a:p>
            <a:r>
              <a:rPr lang="en-US" smtClean="0"/>
              <a:t>X-axis:</a:t>
            </a:r>
          </a:p>
          <a:p>
            <a:r>
              <a:rPr lang="en-US" smtClean="0"/>
              <a:t>add log2()</a:t>
            </a:r>
            <a:endParaRPr lang="en-US"/>
          </a:p>
        </p:txBody>
      </p:sp>
    </p:spTree>
    <p:extLst>
      <p:ext uri="{BB962C8B-B14F-4D97-AF65-F5344CB8AC3E}">
        <p14:creationId xmlns:p14="http://schemas.microsoft.com/office/powerpoint/2010/main" val="318698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578" y="-259"/>
            <a:ext cx="11424592" cy="6854755"/>
          </a:xfrm>
          <a:prstGeom prst="rect">
            <a:avLst/>
          </a:prstGeom>
        </p:spPr>
      </p:pic>
    </p:spTree>
    <p:extLst>
      <p:ext uri="{BB962C8B-B14F-4D97-AF65-F5344CB8AC3E}">
        <p14:creationId xmlns:p14="http://schemas.microsoft.com/office/powerpoint/2010/main" val="1111007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Metastatic site</a:t>
            </a:r>
            <a:endParaRPr lang="en-US"/>
          </a:p>
        </p:txBody>
      </p:sp>
      <p:pic>
        <p:nvPicPr>
          <p:cNvPr id="3" name="Picture 2"/>
          <p:cNvPicPr>
            <a:picLocks noChangeAspect="1"/>
          </p:cNvPicPr>
          <p:nvPr/>
        </p:nvPicPr>
        <p:blipFill rotWithShape="1">
          <a:blip r:embed="rId2"/>
          <a:srcRect l="845"/>
          <a:stretch/>
        </p:blipFill>
        <p:spPr>
          <a:xfrm>
            <a:off x="407368" y="908720"/>
            <a:ext cx="9151061" cy="4221308"/>
          </a:xfrm>
          <a:prstGeom prst="rect">
            <a:avLst/>
          </a:prstGeom>
        </p:spPr>
      </p:pic>
      <p:pic>
        <p:nvPicPr>
          <p:cNvPr id="4" name="Picture 3"/>
          <p:cNvPicPr>
            <a:picLocks noChangeAspect="1"/>
          </p:cNvPicPr>
          <p:nvPr/>
        </p:nvPicPr>
        <p:blipFill>
          <a:blip r:embed="rId3"/>
          <a:stretch>
            <a:fillRect/>
          </a:stretch>
        </p:blipFill>
        <p:spPr>
          <a:xfrm>
            <a:off x="9086629" y="4855386"/>
            <a:ext cx="3120135" cy="1989444"/>
          </a:xfrm>
          <a:prstGeom prst="rect">
            <a:avLst/>
          </a:prstGeom>
        </p:spPr>
      </p:pic>
    </p:spTree>
    <p:extLst>
      <p:ext uri="{BB962C8B-B14F-4D97-AF65-F5344CB8AC3E}">
        <p14:creationId xmlns:p14="http://schemas.microsoft.com/office/powerpoint/2010/main" val="2673638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Nucleotide excision repair</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2802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54922969"/>
              </p:ext>
            </p:extLst>
          </p:nvPr>
        </p:nvGraphicFramePr>
        <p:xfrm>
          <a:off x="1091444" y="1556791"/>
          <a:ext cx="10009112" cy="4968541"/>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3759228622"/>
                    </a:ext>
                  </a:extLst>
                </a:gridCol>
                <a:gridCol w="9001000">
                  <a:extLst>
                    <a:ext uri="{9D8B030D-6E8A-4147-A177-3AD203B41FA5}">
                      <a16:colId xmlns:a16="http://schemas.microsoft.com/office/drawing/2014/main" val="958858455"/>
                    </a:ext>
                  </a:extLst>
                </a:gridCol>
              </a:tblGrid>
              <a:tr h="165349">
                <a:tc>
                  <a:txBody>
                    <a:bodyPr/>
                    <a:lstStyle/>
                    <a:p>
                      <a:pPr algn="ctr"/>
                      <a:r>
                        <a:rPr lang="en-US" sz="1400" smtClean="0"/>
                        <a:t>Signature</a:t>
                      </a:r>
                      <a:endParaRPr lang="en-US" sz="1400"/>
                    </a:p>
                  </a:txBody>
                  <a:tcPr/>
                </a:tc>
                <a:tc>
                  <a:txBody>
                    <a:bodyPr/>
                    <a:lstStyle/>
                    <a:p>
                      <a:pPr algn="ctr"/>
                      <a:r>
                        <a:rPr lang="en-US" sz="1400" smtClean="0"/>
                        <a:t>Description</a:t>
                      </a:r>
                      <a:endParaRPr lang="en-US" sz="1400"/>
                    </a:p>
                  </a:txBody>
                  <a:tcPr/>
                </a:tc>
                <a:extLst>
                  <a:ext uri="{0D108BD9-81ED-4DB2-BD59-A6C34878D82A}">
                    <a16:rowId xmlns:a16="http://schemas.microsoft.com/office/drawing/2014/main" val="2980507758"/>
                  </a:ext>
                </a:extLst>
              </a:tr>
              <a:tr h="633490">
                <a:tc>
                  <a:txBody>
                    <a:bodyPr/>
                    <a:lstStyle/>
                    <a:p>
                      <a:pPr algn="ctr"/>
                      <a:r>
                        <a:rPr lang="en-US" sz="1400" b="1" smtClean="0"/>
                        <a:t>4</a:t>
                      </a:r>
                      <a:endParaRPr lang="en-US" sz="1400" b="1"/>
                    </a:p>
                  </a:txBody>
                  <a:tcPr/>
                </a:tc>
                <a:tc>
                  <a:txBody>
                    <a:bodyPr/>
                    <a:lstStyle/>
                    <a:p>
                      <a:r>
                        <a:rPr lang="en-US" sz="1400" b="0" i="0" kern="1200" smtClean="0">
                          <a:solidFill>
                            <a:schemeClr val="dk1"/>
                          </a:solidFill>
                          <a:effectLst/>
                          <a:latin typeface="+mn-lt"/>
                          <a:ea typeface="+mn-ea"/>
                          <a:cs typeface="+mn-cs"/>
                        </a:rPr>
                        <a:t> Signature 4 exhibits transcriptional strand bias for C&gt;A mutations, compatible with the notion that damage to guanine is repaired by transcription-coupled nucleotide excision repair. Signature 4 is also associated with CC&gt;AA dinucleotide substitutions.</a:t>
                      </a:r>
                      <a:endParaRPr lang="en-US" sz="1400"/>
                    </a:p>
                  </a:txBody>
                  <a:tcPr/>
                </a:tc>
                <a:extLst>
                  <a:ext uri="{0D108BD9-81ED-4DB2-BD59-A6C34878D82A}">
                    <a16:rowId xmlns:a16="http://schemas.microsoft.com/office/drawing/2014/main" val="699836529"/>
                  </a:ext>
                </a:extLst>
              </a:tr>
              <a:tr h="894339">
                <a:tc>
                  <a:txBody>
                    <a:bodyPr/>
                    <a:lstStyle/>
                    <a:p>
                      <a:pPr algn="ctr"/>
                      <a:r>
                        <a:rPr lang="en-US" sz="1400" b="1" smtClean="0"/>
                        <a:t>7</a:t>
                      </a:r>
                    </a:p>
                  </a:txBody>
                  <a:tcPr/>
                </a:tc>
                <a:tc>
                  <a:txBody>
                    <a:bodyPr/>
                    <a:lstStyle/>
                    <a:p>
                      <a:r>
                        <a:rPr lang="en-US" sz="1400" b="0" i="0" kern="1200" smtClean="0">
                          <a:solidFill>
                            <a:schemeClr val="dk1"/>
                          </a:solidFill>
                          <a:effectLst/>
                          <a:latin typeface="+mn-lt"/>
                          <a:ea typeface="+mn-ea"/>
                          <a:cs typeface="+mn-cs"/>
                        </a:rPr>
                        <a:t>Signature 7 is associated with large numbers of CC&gt;TT dinucleotide mutations at dipyrimidines. Additionally, Signature 7 exhibits a strong transcriptional strand-bias indicating that mutations occur at pyrimidines (viz., by formation of pyrimidine-pyrimidine photodimers) and these mutations are being repaired by transcription-coupled nucleotide excision repair.</a:t>
                      </a:r>
                      <a:endParaRPr lang="en-US" sz="1400"/>
                    </a:p>
                  </a:txBody>
                  <a:tcPr/>
                </a:tc>
                <a:extLst>
                  <a:ext uri="{0D108BD9-81ED-4DB2-BD59-A6C34878D82A}">
                    <a16:rowId xmlns:a16="http://schemas.microsoft.com/office/drawing/2014/main" val="1586377906"/>
                  </a:ext>
                </a:extLst>
              </a:tr>
              <a:tr h="633490">
                <a:tc>
                  <a:txBody>
                    <a:bodyPr/>
                    <a:lstStyle/>
                    <a:p>
                      <a:pPr algn="ctr"/>
                      <a:r>
                        <a:rPr lang="en-US" sz="1400" b="1" smtClean="0"/>
                        <a:t>11</a:t>
                      </a:r>
                      <a:endParaRPr lang="en-US" sz="1400" b="1"/>
                    </a:p>
                  </a:txBody>
                  <a:tcPr/>
                </a:tc>
                <a:tc>
                  <a:txBody>
                    <a:bodyPr/>
                    <a:lstStyle/>
                    <a:p>
                      <a:r>
                        <a:rPr lang="en-US" sz="1400" b="0" i="0" kern="1200" smtClean="0">
                          <a:solidFill>
                            <a:schemeClr val="dk1"/>
                          </a:solidFill>
                          <a:effectLst/>
                          <a:latin typeface="+mn-lt"/>
                          <a:ea typeface="+mn-ea"/>
                          <a:cs typeface="+mn-cs"/>
                        </a:rPr>
                        <a:t> Signature 11 exhibits a strong transcriptional strand-bias for C&gt;T substitutions indicating that mutations occur on guanine and that these mutations are effectively repaired by transcription-coupled nucleotide excision repair.</a:t>
                      </a:r>
                      <a:endParaRPr lang="en-US" sz="1400"/>
                    </a:p>
                  </a:txBody>
                  <a:tcPr/>
                </a:tc>
                <a:extLst>
                  <a:ext uri="{0D108BD9-81ED-4DB2-BD59-A6C34878D82A}">
                    <a16:rowId xmlns:a16="http://schemas.microsoft.com/office/drawing/2014/main" val="3982148832"/>
                  </a:ext>
                </a:extLst>
              </a:tr>
              <a:tr h="633490">
                <a:tc>
                  <a:txBody>
                    <a:bodyPr/>
                    <a:lstStyle/>
                    <a:p>
                      <a:pPr algn="ctr"/>
                      <a:r>
                        <a:rPr lang="en-US" sz="1400" smtClean="0"/>
                        <a:t>22</a:t>
                      </a:r>
                      <a:endParaRPr lang="en-US" sz="1400"/>
                    </a:p>
                  </a:txBody>
                  <a:tcPr/>
                </a:tc>
                <a:tc>
                  <a:txBody>
                    <a:bodyPr/>
                    <a:lstStyle/>
                    <a:p>
                      <a:r>
                        <a:rPr lang="en-US" sz="1400" b="0" i="0" kern="1200" smtClean="0">
                          <a:solidFill>
                            <a:schemeClr val="dk1"/>
                          </a:solidFill>
                          <a:effectLst/>
                          <a:latin typeface="+mn-lt"/>
                          <a:ea typeface="+mn-ea"/>
                          <a:cs typeface="+mn-cs"/>
                        </a:rPr>
                        <a:t>Signature 22 exhibits a very strong transcriptional strand bias for T&gt;A mutations indicating adenine damage that is being repaired by transcription-coupled nucleotide excision repair.</a:t>
                      </a:r>
                      <a:endParaRPr lang="en-US" sz="1400"/>
                    </a:p>
                  </a:txBody>
                  <a:tcPr/>
                </a:tc>
                <a:extLst>
                  <a:ext uri="{0D108BD9-81ED-4DB2-BD59-A6C34878D82A}">
                    <a16:rowId xmlns:a16="http://schemas.microsoft.com/office/drawing/2014/main" val="1274438974"/>
                  </a:ext>
                </a:extLst>
              </a:tr>
              <a:tr h="453381">
                <a:tc>
                  <a:txBody>
                    <a:bodyPr/>
                    <a:lstStyle/>
                    <a:p>
                      <a:pPr algn="ctr"/>
                      <a:r>
                        <a:rPr lang="en-US" sz="1400" b="1" smtClean="0"/>
                        <a:t>23</a:t>
                      </a:r>
                      <a:endParaRPr lang="en-US" sz="1400" b="1"/>
                    </a:p>
                  </a:txBody>
                  <a:tcPr/>
                </a:tc>
                <a:tc>
                  <a:txBody>
                    <a:bodyPr/>
                    <a:lstStyle/>
                    <a:p>
                      <a:pPr fontAlgn="base"/>
                      <a:r>
                        <a:rPr lang="en-US" sz="1400" b="0" i="0" kern="1200" smtClean="0">
                          <a:solidFill>
                            <a:schemeClr val="dk1"/>
                          </a:solidFill>
                          <a:effectLst/>
                          <a:latin typeface="+mn-lt"/>
                          <a:ea typeface="+mn-ea"/>
                          <a:cs typeface="+mn-cs"/>
                        </a:rPr>
                        <a:t> Signature 23 exhibits very strong transcriptional strand bias for C&gt;T mutations.</a:t>
                      </a:r>
                    </a:p>
                  </a:txBody>
                  <a:tcPr/>
                </a:tc>
                <a:extLst>
                  <a:ext uri="{0D108BD9-81ED-4DB2-BD59-A6C34878D82A}">
                    <a16:rowId xmlns:a16="http://schemas.microsoft.com/office/drawing/2014/main" val="324300240"/>
                  </a:ext>
                </a:extLst>
              </a:tr>
              <a:tr h="633490">
                <a:tc>
                  <a:txBody>
                    <a:bodyPr/>
                    <a:lstStyle/>
                    <a:p>
                      <a:pPr algn="ctr"/>
                      <a:r>
                        <a:rPr lang="en-US" sz="1400" b="1" smtClean="0"/>
                        <a:t>24</a:t>
                      </a:r>
                      <a:endParaRPr lang="en-US" sz="1400" b="1"/>
                    </a:p>
                  </a:txBody>
                  <a:tcPr/>
                </a:tc>
                <a:tc>
                  <a:txBody>
                    <a:bodyPr/>
                    <a:lstStyle/>
                    <a:p>
                      <a:r>
                        <a:rPr lang="en-US" sz="1400" b="0" i="0" kern="1200" smtClean="0">
                          <a:solidFill>
                            <a:schemeClr val="dk1"/>
                          </a:solidFill>
                          <a:effectLst/>
                          <a:latin typeface="+mn-lt"/>
                          <a:ea typeface="+mn-ea"/>
                          <a:cs typeface="+mn-cs"/>
                        </a:rPr>
                        <a:t>Signature 24 exhibits a very strong transcriptional strand bias for C&gt;A mutations indicating guanine damage that is being repaired by transcription-coupled nucleotide excision repair.</a:t>
                      </a:r>
                      <a:endParaRPr lang="en-US" sz="1400"/>
                    </a:p>
                  </a:txBody>
                  <a:tcPr/>
                </a:tc>
                <a:extLst>
                  <a:ext uri="{0D108BD9-81ED-4DB2-BD59-A6C34878D82A}">
                    <a16:rowId xmlns:a16="http://schemas.microsoft.com/office/drawing/2014/main" val="1903687334"/>
                  </a:ext>
                </a:extLst>
              </a:tr>
              <a:tr h="633490">
                <a:tc>
                  <a:txBody>
                    <a:bodyPr/>
                    <a:lstStyle/>
                    <a:p>
                      <a:pPr algn="ctr"/>
                      <a:r>
                        <a:rPr lang="en-US" sz="1400" smtClean="0"/>
                        <a:t>29</a:t>
                      </a:r>
                      <a:endParaRPr lang="en-US" sz="1400"/>
                    </a:p>
                  </a:txBody>
                  <a:tcPr/>
                </a:tc>
                <a:tc>
                  <a:txBody>
                    <a:bodyPr/>
                    <a:lstStyle/>
                    <a:p>
                      <a:r>
                        <a:rPr lang="en-US" sz="1400" b="0" i="0" kern="1200" smtClean="0">
                          <a:solidFill>
                            <a:schemeClr val="dk1"/>
                          </a:solidFill>
                          <a:effectLst/>
                          <a:latin typeface="+mn-lt"/>
                          <a:ea typeface="+mn-ea"/>
                          <a:cs typeface="+mn-cs"/>
                        </a:rPr>
                        <a:t>Signature 29 exhibits transcriptional strand bias for C&gt;A mutations indicating guanine damage that is most likely repaired by transcription-coupled nucleotide excision repair. Signature 29 is also associated with CC&gt;AA dinucleotide substitutions.</a:t>
                      </a:r>
                      <a:endParaRPr lang="en-US" sz="1400"/>
                    </a:p>
                  </a:txBody>
                  <a:tcPr/>
                </a:tc>
                <a:extLst>
                  <a:ext uri="{0D108BD9-81ED-4DB2-BD59-A6C34878D82A}">
                    <a16:rowId xmlns:a16="http://schemas.microsoft.com/office/drawing/2014/main" val="2220912400"/>
                  </a:ext>
                </a:extLst>
              </a:tr>
            </a:tbl>
          </a:graphicData>
        </a:graphic>
      </p:graphicFrame>
      <p:sp>
        <p:nvSpPr>
          <p:cNvPr id="4" name="TextBox 3"/>
          <p:cNvSpPr txBox="1"/>
          <p:nvPr/>
        </p:nvSpPr>
        <p:spPr>
          <a:xfrm>
            <a:off x="0" y="6525332"/>
            <a:ext cx="1368836" cy="307777"/>
          </a:xfrm>
          <a:prstGeom prst="rect">
            <a:avLst/>
          </a:prstGeom>
          <a:noFill/>
        </p:spPr>
        <p:txBody>
          <a:bodyPr wrap="none" rtlCol="0">
            <a:spAutoFit/>
          </a:bodyPr>
          <a:lstStyle/>
          <a:p>
            <a:r>
              <a:rPr lang="en-US" sz="1400" smtClean="0"/>
              <a:t>Bold: &gt;1% SKCM</a:t>
            </a:r>
            <a:endParaRPr lang="en-US" sz="1400"/>
          </a:p>
        </p:txBody>
      </p:sp>
    </p:spTree>
    <p:extLst>
      <p:ext uri="{BB962C8B-B14F-4D97-AF65-F5344CB8AC3E}">
        <p14:creationId xmlns:p14="http://schemas.microsoft.com/office/powerpoint/2010/main" val="931228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6094890" y="1772816"/>
            <a:ext cx="6096000" cy="3000821"/>
          </a:xfrm>
          <a:prstGeom prst="rect">
            <a:avLst/>
          </a:prstGeom>
        </p:spPr>
        <p:txBody>
          <a:bodyPr>
            <a:spAutoFit/>
          </a:bodyPr>
          <a:lstStyle/>
          <a:p>
            <a:pPr indent="540385">
              <a:lnSpc>
                <a:spcPct val="150000"/>
              </a:lnSpc>
              <a:spcAft>
                <a:spcPts val="0"/>
              </a:spcAft>
            </a:pPr>
            <a:r>
              <a:rPr lang="en-US">
                <a:latin typeface="Calibri" panose="020F0502020204030204" pitchFamily="34" charset="0"/>
                <a:ea typeface="DengXian"/>
                <a:cs typeface="Calibri" panose="020F0502020204030204" pitchFamily="34" charset="0"/>
              </a:rPr>
              <a:t>This project aims to investigate the impact of distinct environmental carcinogens and </a:t>
            </a:r>
            <a:r>
              <a:rPr lang="en-US" smtClean="0">
                <a:latin typeface="Calibri" panose="020F0502020204030204" pitchFamily="34" charset="0"/>
                <a:ea typeface="DengXian"/>
                <a:cs typeface="Calibri" panose="020F0502020204030204" pitchFamily="34" charset="0"/>
              </a:rPr>
              <a:t>intrinsic </a:t>
            </a:r>
            <a:r>
              <a:rPr lang="en-US">
                <a:latin typeface="Calibri" panose="020F0502020204030204" pitchFamily="34" charset="0"/>
                <a:ea typeface="DengXian"/>
                <a:cs typeface="Calibri" panose="020F0502020204030204" pitchFamily="34" charset="0"/>
              </a:rPr>
              <a:t>mutational processes on disease progression in melanoma, with particular focus on effects observed during the early stages of metastatic transformation of cancer cells. Furthermore, the efficacy of different therapies in relation to patient survival will be examined in the context of different risk factors of melanoma.</a:t>
            </a:r>
          </a:p>
        </p:txBody>
      </p:sp>
    </p:spTree>
    <p:extLst>
      <p:ext uri="{BB962C8B-B14F-4D97-AF65-F5344CB8AC3E}">
        <p14:creationId xmlns:p14="http://schemas.microsoft.com/office/powerpoint/2010/main" val="26258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00" y="-258"/>
            <a:ext cx="11424592" cy="6854755"/>
          </a:xfrm>
          <a:prstGeom prst="rect">
            <a:avLst/>
          </a:prstGeom>
        </p:spPr>
      </p:pic>
    </p:spTree>
    <p:extLst>
      <p:ext uri="{BB962C8B-B14F-4D97-AF65-F5344CB8AC3E}">
        <p14:creationId xmlns:p14="http://schemas.microsoft.com/office/powerpoint/2010/main" val="474251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73995</TotalTime>
  <Words>2638</Words>
  <Application>Microsoft Office PowerPoint</Application>
  <PresentationFormat>Widescreen</PresentationFormat>
  <Paragraphs>963</Paragraphs>
  <Slides>83</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DengXian</vt:lpstr>
      <vt:lpstr>Arial</vt:lpstr>
      <vt:lpstr>Calibri</vt:lpstr>
      <vt:lpstr>Calibri Light</vt:lpstr>
      <vt:lpstr>Cambria Math</vt:lpstr>
      <vt:lpstr>Lucida Console</vt:lpstr>
      <vt:lpstr>Wingdings</vt:lpstr>
      <vt:lpstr>Office Theme</vt:lpstr>
      <vt:lpstr>Project figures</vt:lpstr>
      <vt:lpstr>Metastatic scoring:  cBioPortal</vt:lpstr>
      <vt:lpstr>PowerPoint Presentation</vt:lpstr>
      <vt:lpstr>PowerPoint Presentation</vt:lpstr>
      <vt:lpstr>PowerPoint Presentation</vt:lpstr>
      <vt:lpstr>PowerPoint Presentation</vt:lpstr>
      <vt:lpstr>Metastatic scoring:  cBioPortal</vt:lpstr>
      <vt:lpstr>PowerPoint Presentation</vt:lpstr>
      <vt:lpstr>PowerPoint Presentation</vt:lpstr>
      <vt:lpstr>PowerPoint Presentation</vt:lpstr>
      <vt:lpstr>PowerPoint Presentation</vt:lpstr>
      <vt:lpstr>PowerPoint Presentation</vt:lpstr>
      <vt:lpstr>Metastatic scoring:  Significantly differentially expressed genes SKCM TP vs. TM</vt:lpstr>
      <vt:lpstr>Metastasis gene list selection</vt:lpstr>
      <vt:lpstr>Genes with significant difference  in mean expression TP vs. TM</vt:lpstr>
      <vt:lpstr>PowerPoint Presentation</vt:lpstr>
      <vt:lpstr>PowerPoint Presentation</vt:lpstr>
      <vt:lpstr>PowerPoint Presentation</vt:lpstr>
      <vt:lpstr>PowerPoint Presentation</vt:lpstr>
      <vt:lpstr>PowerPoint Presentation</vt:lpstr>
      <vt:lpstr>Metastatic scoring:  Significantly differentially expressed genes SKCM TP vs. TM</vt:lpstr>
      <vt:lpstr>PowerPoint Presentation</vt:lpstr>
      <vt:lpstr>PowerPoint Presentation</vt:lpstr>
      <vt:lpstr>PowerPoint Presentation</vt:lpstr>
      <vt:lpstr>PowerPoint Presentation</vt:lpstr>
      <vt:lpstr>PowerPoint Presentation</vt:lpstr>
      <vt:lpstr>Metastatic scoring:  UVM</vt:lpstr>
      <vt:lpstr>Differentially expressed genes UVM</vt:lpstr>
      <vt:lpstr>PowerPoint Presentation</vt:lpstr>
      <vt:lpstr>PowerPoint Presentation</vt:lpstr>
      <vt:lpstr>Metastatic potential vs. sigs</vt:lpstr>
      <vt:lpstr>PowerPoint Presentation</vt:lpstr>
      <vt:lpstr>PowerPoint Presentation</vt:lpstr>
      <vt:lpstr>PowerPoint Presentation</vt:lpstr>
      <vt:lpstr>PowerPoint Presentation</vt:lpstr>
      <vt:lpstr>PowerPoint Presentation</vt:lpstr>
      <vt:lpstr>PowerPoint Presentation</vt:lpstr>
      <vt:lpstr>Survival</vt:lpstr>
      <vt:lpstr>Survival information by cohort</vt:lpstr>
      <vt:lpstr>PowerPoint Presentation</vt:lpstr>
      <vt:lpstr>PowerPoint Presentation</vt:lpstr>
      <vt:lpstr>PowerPoint Presentation</vt:lpstr>
      <vt:lpstr>CoxPH model – SKCM stage</vt:lpstr>
      <vt:lpstr>CoxPH model – SKCM main mutsigs</vt:lpstr>
      <vt:lpstr>CoxPH model – SKCM TM treatment</vt:lpstr>
      <vt:lpstr>CoxPH model – SKCM TM radiation</vt:lpstr>
      <vt:lpstr>CoxPH model – SKCM TM treatment, mutsigs, …</vt:lpstr>
      <vt:lpstr>CoxPH model – SKCM TM treatment, mutsigs (cont.)</vt:lpstr>
      <vt:lpstr>CoxPH model – SKCM TP mutsigs…</vt:lpstr>
      <vt:lpstr>CoxPH model – SKCM TP mutsigs and stage</vt:lpstr>
      <vt:lpstr>PowerPoint Presentation</vt:lpstr>
      <vt:lpstr>PowerPoint Presentation</vt:lpstr>
      <vt:lpstr>PowerPoint Presentation</vt:lpstr>
      <vt:lpstr>PowerPoint Presentation</vt:lpstr>
      <vt:lpstr>KM survival UVM</vt:lpstr>
      <vt:lpstr>PowerPoint Presentation</vt:lpstr>
      <vt:lpstr>SKCM BRAF mutations</vt:lpstr>
      <vt:lpstr>BRAF distribution in cohort</vt:lpstr>
      <vt:lpstr>TP BRAF WT – S7 vs. metscore</vt:lpstr>
      <vt:lpstr>TP BRAF mut – S7 vs. metscore</vt:lpstr>
      <vt:lpstr>TP S7/BRAF WT vs. mut</vt:lpstr>
      <vt:lpstr>TP BRAF wt – S1 vs. metscore</vt:lpstr>
      <vt:lpstr>TP BRAF mut – S1 vs. metscore</vt:lpstr>
      <vt:lpstr>TP S1/BRAF WT vs. mut</vt:lpstr>
      <vt:lpstr>TP BRAF wt – S11 vs. metscore</vt:lpstr>
      <vt:lpstr>TP BRAF mut – S11 vs. metscore</vt:lpstr>
      <vt:lpstr>TP S11/BRAF WT vs. mut</vt:lpstr>
      <vt:lpstr>SKCM BRAF mutations</vt:lpstr>
      <vt:lpstr>TM BRAF wt – S7 vs. metscore</vt:lpstr>
      <vt:lpstr>TM BRAF mut – S7 vs. metscore</vt:lpstr>
      <vt:lpstr>TM S7/BRAF WT vs. mut</vt:lpstr>
      <vt:lpstr>TM BRAF wt – S1 vs. metscore</vt:lpstr>
      <vt:lpstr>TM BRAF mut – S1 vs. metscore</vt:lpstr>
      <vt:lpstr>TM S1/BRAF WT vs. mut</vt:lpstr>
      <vt:lpstr>TM BRAF wt – S11 vs. metscore</vt:lpstr>
      <vt:lpstr>TM BRAF mut – S11 vs. metscore</vt:lpstr>
      <vt:lpstr>TM S11/BRAF WT vs. mut</vt:lpstr>
      <vt:lpstr>Schwann cell markers</vt:lpstr>
      <vt:lpstr>PowerPoint Presentation</vt:lpstr>
      <vt:lpstr>Metastatic site</vt:lpstr>
      <vt:lpstr>Nucleotide excision repair</vt:lpstr>
      <vt:lpstr>PowerPoint Presentation</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figures</dc:title>
  <dc:creator>Laura Vo Ngoc</dc:creator>
  <cp:lastModifiedBy>Laura Vo Ngoc</cp:lastModifiedBy>
  <cp:revision>277</cp:revision>
  <dcterms:created xsi:type="dcterms:W3CDTF">2018-03-04T15:38:59Z</dcterms:created>
  <dcterms:modified xsi:type="dcterms:W3CDTF">2018-08-23T08:01:09Z</dcterms:modified>
</cp:coreProperties>
</file>